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25"/>
  </p:notesMasterIdLst>
  <p:handoutMasterIdLst>
    <p:handoutMasterId r:id="rId26"/>
  </p:handoutMasterIdLst>
  <p:sldIdLst>
    <p:sldId id="522" r:id="rId2"/>
    <p:sldId id="525" r:id="rId3"/>
    <p:sldId id="521" r:id="rId4"/>
    <p:sldId id="539" r:id="rId5"/>
    <p:sldId id="451" r:id="rId6"/>
    <p:sldId id="541" r:id="rId7"/>
    <p:sldId id="543" r:id="rId8"/>
    <p:sldId id="544" r:id="rId9"/>
    <p:sldId id="545" r:id="rId10"/>
    <p:sldId id="546" r:id="rId11"/>
    <p:sldId id="547" r:id="rId12"/>
    <p:sldId id="548" r:id="rId13"/>
    <p:sldId id="549" r:id="rId14"/>
    <p:sldId id="532" r:id="rId15"/>
    <p:sldId id="540" r:id="rId16"/>
    <p:sldId id="535" r:id="rId17"/>
    <p:sldId id="542" r:id="rId18"/>
    <p:sldId id="528" r:id="rId19"/>
    <p:sldId id="529" r:id="rId20"/>
    <p:sldId id="550" r:id="rId21"/>
    <p:sldId id="551" r:id="rId22"/>
    <p:sldId id="552" r:id="rId23"/>
    <p:sldId id="553" r:id="rId24"/>
  </p:sldIdLst>
  <p:sldSz cx="9144000" cy="6858000" type="screen4x3"/>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0"/>
    <p:restoredTop sz="95170"/>
  </p:normalViewPr>
  <p:slideViewPr>
    <p:cSldViewPr snapToGrid="0" snapToObjects="1">
      <p:cViewPr varScale="1">
        <p:scale>
          <a:sx n="109" d="100"/>
          <a:sy n="109" d="100"/>
        </p:scale>
        <p:origin x="1686"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kumimoji="1" lang="zh-CN" altLang="en-US"/>
          </a:p>
        </p:txBody>
      </p:sp>
      <p:sp>
        <p:nvSpPr>
          <p:cNvPr id="3" name="日期占位符 2"/>
          <p:cNvSpPr>
            <a:spLocks noGrp="1"/>
          </p:cNvSpPr>
          <p:nvPr>
            <p:ph type="dt" sz="quarter" idx="1"/>
          </p:nvPr>
        </p:nvSpPr>
        <p:spPr>
          <a:xfrm>
            <a:off x="5265809" y="1"/>
            <a:ext cx="4028440" cy="345286"/>
          </a:xfrm>
          <a:prstGeom prst="rect">
            <a:avLst/>
          </a:prstGeom>
        </p:spPr>
        <p:txBody>
          <a:bodyPr vert="horz" lIns="92958" tIns="46479" rIns="92958" bIns="46479" rtlCol="0"/>
          <a:lstStyle>
            <a:lvl1pPr algn="r">
              <a:defRPr sz="1200"/>
            </a:lvl1pPr>
          </a:lstStyle>
          <a:p>
            <a:fld id="{2A4950B3-23C0-D543-9BCB-1E8210DB5819}" type="datetimeFigureOut">
              <a:rPr kumimoji="1" lang="zh-CN" altLang="en-US" smtClean="0"/>
              <a:t>2018/3/31/Sat</a:t>
            </a:fld>
            <a:endParaRPr kumimoji="1" lang="zh-CN" altLang="en-US"/>
          </a:p>
        </p:txBody>
      </p:sp>
      <p:sp>
        <p:nvSpPr>
          <p:cNvPr id="4" name="页脚占位符 3"/>
          <p:cNvSpPr>
            <a:spLocks noGrp="1"/>
          </p:cNvSpPr>
          <p:nvPr>
            <p:ph type="ftr" sz="quarter" idx="2"/>
          </p:nvPr>
        </p:nvSpPr>
        <p:spPr>
          <a:xfrm>
            <a:off x="1" y="6536528"/>
            <a:ext cx="4028440" cy="345285"/>
          </a:xfrm>
          <a:prstGeom prst="rect">
            <a:avLst/>
          </a:prstGeom>
        </p:spPr>
        <p:txBody>
          <a:bodyPr vert="horz" lIns="92958" tIns="46479" rIns="92958" bIns="46479"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265809" y="6536528"/>
            <a:ext cx="4028440" cy="345285"/>
          </a:xfrm>
          <a:prstGeom prst="rect">
            <a:avLst/>
          </a:prstGeom>
        </p:spPr>
        <p:txBody>
          <a:bodyPr vert="horz" lIns="92958" tIns="46479" rIns="92958" bIns="46479" rtlCol="0" anchor="b"/>
          <a:lstStyle>
            <a:lvl1pPr algn="r">
              <a:defRPr sz="1200"/>
            </a:lvl1pPr>
          </a:lstStyle>
          <a:p>
            <a:fld id="{73246E04-7969-444B-9FA4-2FC7DB4191A2}" type="slidenum">
              <a:rPr kumimoji="1" lang="zh-CN" altLang="en-US" smtClean="0"/>
              <a:t>‹#›</a:t>
            </a:fld>
            <a:endParaRPr kumimoji="1" lang="zh-CN" altLang="en-US"/>
          </a:p>
        </p:txBody>
      </p:sp>
    </p:spTree>
    <p:extLst>
      <p:ext uri="{BB962C8B-B14F-4D97-AF65-F5344CB8AC3E}">
        <p14:creationId xmlns:p14="http://schemas.microsoft.com/office/powerpoint/2010/main" val="18449636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5265809" y="1"/>
            <a:ext cx="4028440" cy="345286"/>
          </a:xfrm>
          <a:prstGeom prst="rect">
            <a:avLst/>
          </a:prstGeom>
        </p:spPr>
        <p:txBody>
          <a:bodyPr vert="horz" lIns="92958" tIns="46479" rIns="92958" bIns="46479" rtlCol="0"/>
          <a:lstStyle>
            <a:lvl1pPr algn="r">
              <a:defRPr sz="1200"/>
            </a:lvl1pPr>
          </a:lstStyle>
          <a:p>
            <a:fld id="{2D6DC9D9-464E-4E4C-98FD-27902EAB2126}" type="datetimeFigureOut">
              <a:rPr lang="en-US" smtClean="0"/>
              <a:t>3/31/2018</a:t>
            </a:fld>
            <a:endParaRPr lang="en-US"/>
          </a:p>
        </p:txBody>
      </p:sp>
      <p:sp>
        <p:nvSpPr>
          <p:cNvPr id="4" name="Slide Image Placeholder 3"/>
          <p:cNvSpPr>
            <a:spLocks noGrp="1" noRot="1" noChangeAspect="1"/>
          </p:cNvSpPr>
          <p:nvPr>
            <p:ph type="sldImg" idx="2"/>
          </p:nvPr>
        </p:nvSpPr>
        <p:spPr>
          <a:xfrm>
            <a:off x="3100388" y="860425"/>
            <a:ext cx="3095625" cy="2322513"/>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929640" y="3311872"/>
            <a:ext cx="7437120" cy="2709714"/>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536528"/>
            <a:ext cx="4028440" cy="3452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536528"/>
            <a:ext cx="4028440" cy="345285"/>
          </a:xfrm>
          <a:prstGeom prst="rect">
            <a:avLst/>
          </a:prstGeom>
        </p:spPr>
        <p:txBody>
          <a:bodyPr vert="horz" lIns="92958" tIns="46479" rIns="92958" bIns="46479" rtlCol="0" anchor="b"/>
          <a:lstStyle>
            <a:lvl1pPr algn="r">
              <a:defRPr sz="1200"/>
            </a:lvl1pPr>
          </a:lstStyle>
          <a:p>
            <a:fld id="{48C960F5-E640-E347-AF6A-175BA37CB36C}" type="slidenum">
              <a:rPr lang="en-US" smtClean="0"/>
              <a:t>‹#›</a:t>
            </a:fld>
            <a:endParaRPr lang="en-US"/>
          </a:p>
        </p:txBody>
      </p:sp>
    </p:spTree>
    <p:extLst>
      <p:ext uri="{BB962C8B-B14F-4D97-AF65-F5344CB8AC3E}">
        <p14:creationId xmlns:p14="http://schemas.microsoft.com/office/powerpoint/2010/main" val="24120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393132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15</a:t>
            </a:fld>
            <a:endParaRPr lang="en-US" dirty="0"/>
          </a:p>
        </p:txBody>
      </p:sp>
    </p:spTree>
    <p:extLst>
      <p:ext uri="{BB962C8B-B14F-4D97-AF65-F5344CB8AC3E}">
        <p14:creationId xmlns:p14="http://schemas.microsoft.com/office/powerpoint/2010/main" val="201686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16</a:t>
            </a:fld>
            <a:endParaRPr lang="en-US" dirty="0"/>
          </a:p>
        </p:txBody>
      </p:sp>
    </p:spTree>
    <p:extLst>
      <p:ext uri="{BB962C8B-B14F-4D97-AF65-F5344CB8AC3E}">
        <p14:creationId xmlns:p14="http://schemas.microsoft.com/office/powerpoint/2010/main" val="88473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17</a:t>
            </a:fld>
            <a:endParaRPr lang="en-US" dirty="0"/>
          </a:p>
        </p:txBody>
      </p:sp>
    </p:spTree>
    <p:extLst>
      <p:ext uri="{BB962C8B-B14F-4D97-AF65-F5344CB8AC3E}">
        <p14:creationId xmlns:p14="http://schemas.microsoft.com/office/powerpoint/2010/main" val="1241375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18</a:t>
            </a:fld>
            <a:endParaRPr lang="en-US" dirty="0"/>
          </a:p>
        </p:txBody>
      </p:sp>
    </p:spTree>
    <p:extLst>
      <p:ext uri="{BB962C8B-B14F-4D97-AF65-F5344CB8AC3E}">
        <p14:creationId xmlns:p14="http://schemas.microsoft.com/office/powerpoint/2010/main" val="2926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19</a:t>
            </a:fld>
            <a:endParaRPr lang="en-US" dirty="0"/>
          </a:p>
        </p:txBody>
      </p:sp>
    </p:spTree>
    <p:extLst>
      <p:ext uri="{BB962C8B-B14F-4D97-AF65-F5344CB8AC3E}">
        <p14:creationId xmlns:p14="http://schemas.microsoft.com/office/powerpoint/2010/main" val="1216680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23245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21</a:t>
            </a:fld>
            <a:endParaRPr lang="en-US" dirty="0"/>
          </a:p>
        </p:txBody>
      </p:sp>
    </p:spTree>
    <p:extLst>
      <p:ext uri="{BB962C8B-B14F-4D97-AF65-F5344CB8AC3E}">
        <p14:creationId xmlns:p14="http://schemas.microsoft.com/office/powerpoint/2010/main" val="1954205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22</a:t>
            </a:fld>
            <a:endParaRPr lang="en-US" dirty="0"/>
          </a:p>
        </p:txBody>
      </p:sp>
    </p:spTree>
    <p:extLst>
      <p:ext uri="{BB962C8B-B14F-4D97-AF65-F5344CB8AC3E}">
        <p14:creationId xmlns:p14="http://schemas.microsoft.com/office/powerpoint/2010/main" val="1704808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23</a:t>
            </a:fld>
            <a:endParaRPr lang="en-US" dirty="0"/>
          </a:p>
        </p:txBody>
      </p:sp>
    </p:spTree>
    <p:extLst>
      <p:ext uri="{BB962C8B-B14F-4D97-AF65-F5344CB8AC3E}">
        <p14:creationId xmlns:p14="http://schemas.microsoft.com/office/powerpoint/2010/main" val="64259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2</a:t>
            </a:fld>
            <a:endParaRPr lang="en-US" dirty="0"/>
          </a:p>
        </p:txBody>
      </p:sp>
    </p:spTree>
    <p:extLst>
      <p:ext uri="{BB962C8B-B14F-4D97-AF65-F5344CB8AC3E}">
        <p14:creationId xmlns:p14="http://schemas.microsoft.com/office/powerpoint/2010/main" val="1223662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3</a:t>
            </a:fld>
            <a:endParaRPr lang="en-US" dirty="0"/>
          </a:p>
        </p:txBody>
      </p:sp>
    </p:spTree>
    <p:extLst>
      <p:ext uri="{BB962C8B-B14F-4D97-AF65-F5344CB8AC3E}">
        <p14:creationId xmlns:p14="http://schemas.microsoft.com/office/powerpoint/2010/main" val="44142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194406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10</a:t>
            </a:fld>
            <a:endParaRPr lang="en-US" dirty="0"/>
          </a:p>
        </p:txBody>
      </p:sp>
    </p:spTree>
    <p:extLst>
      <p:ext uri="{BB962C8B-B14F-4D97-AF65-F5344CB8AC3E}">
        <p14:creationId xmlns:p14="http://schemas.microsoft.com/office/powerpoint/2010/main" val="48430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11</a:t>
            </a:fld>
            <a:endParaRPr lang="en-US" dirty="0"/>
          </a:p>
        </p:txBody>
      </p:sp>
    </p:spTree>
    <p:extLst>
      <p:ext uri="{BB962C8B-B14F-4D97-AF65-F5344CB8AC3E}">
        <p14:creationId xmlns:p14="http://schemas.microsoft.com/office/powerpoint/2010/main" val="24694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12</a:t>
            </a:fld>
            <a:endParaRPr lang="en-US" dirty="0"/>
          </a:p>
        </p:txBody>
      </p:sp>
    </p:spTree>
    <p:extLst>
      <p:ext uri="{BB962C8B-B14F-4D97-AF65-F5344CB8AC3E}">
        <p14:creationId xmlns:p14="http://schemas.microsoft.com/office/powerpoint/2010/main" val="212185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13</a:t>
            </a:fld>
            <a:endParaRPr lang="en-US" dirty="0"/>
          </a:p>
        </p:txBody>
      </p:sp>
    </p:spTree>
    <p:extLst>
      <p:ext uri="{BB962C8B-B14F-4D97-AF65-F5344CB8AC3E}">
        <p14:creationId xmlns:p14="http://schemas.microsoft.com/office/powerpoint/2010/main" val="17437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14</a:t>
            </a:fld>
            <a:endParaRPr lang="en-US" dirty="0"/>
          </a:p>
        </p:txBody>
      </p:sp>
    </p:spTree>
    <p:extLst>
      <p:ext uri="{BB962C8B-B14F-4D97-AF65-F5344CB8AC3E}">
        <p14:creationId xmlns:p14="http://schemas.microsoft.com/office/powerpoint/2010/main" val="1840773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Distribution Statement</a:t>
            </a:r>
            <a:endParaRPr lang="en-US"/>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5666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Distribution Statement</a:t>
            </a:r>
            <a:endParaRPr lang="en-US"/>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59695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Distribution Statement</a:t>
            </a:r>
            <a:endParaRPr lang="en-US"/>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206740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p:nvPr>
        </p:nvSpPr>
        <p:spPr>
          <a:xfrm>
            <a:off x="1622426"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5" y="130208"/>
            <a:ext cx="1085438" cy="655071"/>
          </a:xfrm>
          <a:prstGeom prst="rect">
            <a:avLst/>
          </a:prstGeom>
        </p:spPr>
      </p:pic>
    </p:spTree>
    <p:extLst>
      <p:ext uri="{BB962C8B-B14F-4D97-AF65-F5344CB8AC3E}">
        <p14:creationId xmlns:p14="http://schemas.microsoft.com/office/powerpoint/2010/main" val="66140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Distribution Statement</a:t>
            </a:r>
            <a:endParaRPr lang="en-US"/>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97033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Distribution Statement</a:t>
            </a:r>
            <a:endParaRPr lang="en-US"/>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38162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Distribution Statement</a:t>
            </a:r>
            <a:endParaRPr lang="en-US"/>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166473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Distribution Statement</a:t>
            </a:r>
            <a:endParaRPr lang="en-US"/>
          </a:p>
        </p:txBody>
      </p:sp>
      <p:sp>
        <p:nvSpPr>
          <p:cNvPr id="9" name="Slide Number Placeholder 8"/>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1797334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Distribution Statement</a:t>
            </a:r>
            <a:endParaRPr lang="en-US"/>
          </a:p>
        </p:txBody>
      </p:sp>
      <p:sp>
        <p:nvSpPr>
          <p:cNvPr id="5" name="Slide Number Placeholder 4"/>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130366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Distribution Statement</a:t>
            </a:r>
            <a:endParaRPr lang="en-US"/>
          </a:p>
        </p:txBody>
      </p:sp>
      <p:sp>
        <p:nvSpPr>
          <p:cNvPr id="4" name="Slide Number Placeholder 3"/>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199224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Distribution Statement</a:t>
            </a:r>
            <a:endParaRPr lang="en-US"/>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6869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Distribution Statement</a:t>
            </a:r>
            <a:endParaRPr lang="en-US"/>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a:p>
        </p:txBody>
      </p:sp>
    </p:spTree>
    <p:extLst>
      <p:ext uri="{BB962C8B-B14F-4D97-AF65-F5344CB8AC3E}">
        <p14:creationId xmlns:p14="http://schemas.microsoft.com/office/powerpoint/2010/main" val="12827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Distribution Statement</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512FB-F7DB-434E-9809-9B8718BA1336}" type="slidenum">
              <a:rPr lang="en-US" smtClean="0"/>
              <a:t>‹#›</a:t>
            </a:fld>
            <a:endParaRPr lang="en-US"/>
          </a:p>
        </p:txBody>
      </p:sp>
    </p:spTree>
    <p:extLst>
      <p:ext uri="{BB962C8B-B14F-4D97-AF65-F5344CB8AC3E}">
        <p14:creationId xmlns:p14="http://schemas.microsoft.com/office/powerpoint/2010/main" val="2026819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pPr>
                <a:defRPr/>
              </a:pPr>
              <a:t>1</a:t>
            </a:fld>
            <a:endParaRPr lang="en-US"/>
          </a:p>
        </p:txBody>
      </p:sp>
      <p:sp>
        <p:nvSpPr>
          <p:cNvPr id="3" name="Content Placeholder 2"/>
          <p:cNvSpPr>
            <a:spLocks noGrp="1"/>
          </p:cNvSpPr>
          <p:nvPr>
            <p:ph sz="quarter" idx="13"/>
          </p:nvPr>
        </p:nvSpPr>
        <p:spPr>
          <a:xfrm>
            <a:off x="154110" y="1429992"/>
            <a:ext cx="8686800" cy="1332781"/>
          </a:xfrm>
        </p:spPr>
        <p:txBody>
          <a:bodyPr>
            <a:normAutofit fontScale="77500" lnSpcReduction="20000"/>
          </a:bodyPr>
          <a:lstStyle/>
          <a:p>
            <a:pPr marL="0" indent="0" algn="ctr">
              <a:buNone/>
            </a:pPr>
            <a:r>
              <a:rPr lang="en-US" sz="3600" dirty="0" smtClean="0"/>
              <a:t>DeepPurple </a:t>
            </a:r>
          </a:p>
          <a:p>
            <a:pPr marL="0" indent="0" algn="ctr">
              <a:buNone/>
            </a:pPr>
            <a:r>
              <a:rPr lang="en-US" sz="3600" dirty="0" smtClean="0"/>
              <a:t>Hackathon Data Challenge </a:t>
            </a:r>
          </a:p>
          <a:p>
            <a:pPr marL="0" indent="0" algn="ctr">
              <a:buNone/>
            </a:pPr>
            <a:r>
              <a:rPr lang="en-US" sz="3600" dirty="0" smtClean="0"/>
              <a:t>Discussion</a:t>
            </a:r>
            <a:endParaRPr lang="en-US" sz="3600" dirty="0"/>
          </a:p>
          <a:p>
            <a:pPr algn="ctr"/>
            <a:endParaRPr lang="en-US" sz="3600" dirty="0"/>
          </a:p>
        </p:txBody>
      </p:sp>
      <p:sp>
        <p:nvSpPr>
          <p:cNvPr id="5" name="Rectangle 3"/>
          <p:cNvSpPr txBox="1">
            <a:spLocks noChangeArrowheads="1"/>
          </p:cNvSpPr>
          <p:nvPr/>
        </p:nvSpPr>
        <p:spPr>
          <a:xfrm>
            <a:off x="533400" y="3559339"/>
            <a:ext cx="8153400" cy="2536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2400" i="1" dirty="0" err="1" smtClean="0">
                <a:solidFill>
                  <a:srgbClr val="0000FF"/>
                </a:solidFill>
                <a:latin typeface="Times New Roman" charset="0"/>
                <a:ea typeface="굴림" charset="0"/>
                <a:cs typeface="굴림" charset="0"/>
              </a:rPr>
              <a:t>Vahid</a:t>
            </a:r>
            <a:r>
              <a:rPr lang="en-US" altLang="ko-KR" sz="2400" i="1" dirty="0" smtClean="0">
                <a:solidFill>
                  <a:srgbClr val="0000FF"/>
                </a:solidFill>
                <a:latin typeface="Times New Roman" charset="0"/>
                <a:ea typeface="굴림" charset="0"/>
                <a:cs typeface="굴림" charset="0"/>
              </a:rPr>
              <a:t> </a:t>
            </a:r>
            <a:r>
              <a:rPr lang="en-US" altLang="ko-KR" sz="2400" i="1" dirty="0" err="1" smtClean="0">
                <a:solidFill>
                  <a:srgbClr val="0000FF"/>
                </a:solidFill>
                <a:latin typeface="Times New Roman" charset="0"/>
                <a:ea typeface="굴림" charset="0"/>
                <a:cs typeface="굴림" charset="0"/>
              </a:rPr>
              <a:t>Tarokh</a:t>
            </a:r>
            <a:endParaRPr lang="en-US" altLang="ko-KR" sz="2400" i="1" dirty="0" smtClean="0">
              <a:solidFill>
                <a:srgbClr val="0000FF"/>
              </a:solidFill>
              <a:latin typeface="Times New Roman" charset="0"/>
              <a:ea typeface="굴림" charset="0"/>
              <a:cs typeface="굴림" charset="0"/>
            </a:endParaRPr>
          </a:p>
          <a:p>
            <a:pPr marL="0" indent="0" algn="ctr">
              <a:buNone/>
            </a:pPr>
            <a:r>
              <a:rPr lang="en-US" altLang="ko-KR" sz="2000" i="1" dirty="0" smtClean="0">
                <a:latin typeface="Times New Roman" charset="0"/>
                <a:ea typeface="굴림" charset="0"/>
                <a:cs typeface="굴림" charset="0"/>
              </a:rPr>
              <a:t>Applied Mathematics Group</a:t>
            </a:r>
          </a:p>
          <a:p>
            <a:pPr marL="0" indent="0" algn="ctr">
              <a:buNone/>
            </a:pPr>
            <a:r>
              <a:rPr lang="en-US" altLang="ko-KR" sz="2000" i="1" dirty="0" smtClean="0">
                <a:latin typeface="Times New Roman" charset="0"/>
                <a:ea typeface="굴림" charset="0"/>
                <a:cs typeface="굴림" charset="0"/>
              </a:rPr>
              <a:t>School of Eng. &amp; Applied Sciences (SEAS) </a:t>
            </a:r>
          </a:p>
          <a:p>
            <a:pPr marL="0" indent="0" algn="ctr">
              <a:buNone/>
            </a:pPr>
            <a:r>
              <a:rPr lang="en-US" altLang="ko-KR" sz="2000" i="1" dirty="0" smtClean="0">
                <a:latin typeface="Times New Roman" charset="0"/>
                <a:ea typeface="굴림" charset="0"/>
                <a:cs typeface="굴림" charset="0"/>
              </a:rPr>
              <a:t>Harvard University</a:t>
            </a:r>
          </a:p>
          <a:p>
            <a:pPr marL="0" indent="0" algn="ctr">
              <a:buNone/>
            </a:pPr>
            <a:endParaRPr lang="en-US" altLang="ko-KR" sz="2000" i="1" dirty="0">
              <a:latin typeface="Times New Roman" charset="0"/>
              <a:ea typeface="굴림" charset="0"/>
              <a:cs typeface="굴림" charset="0"/>
            </a:endParaRPr>
          </a:p>
        </p:txBody>
      </p:sp>
    </p:spTree>
    <p:extLst>
      <p:ext uri="{BB962C8B-B14F-4D97-AF65-F5344CB8AC3E}">
        <p14:creationId xmlns:p14="http://schemas.microsoft.com/office/powerpoint/2010/main" val="771645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10</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a:latin typeface="Times New Roman" charset="0"/>
                <a:ea typeface="Times New Roman" charset="0"/>
                <a:cs typeface="Times New Roman" charset="0"/>
              </a:rPr>
              <a:t>Change Detection for Panel Data</a:t>
            </a:r>
          </a:p>
        </p:txBody>
      </p:sp>
      <mc:AlternateContent xmlns:mc="http://schemas.openxmlformats.org/markup-compatibility/2006" xmlns:a14="http://schemas.microsoft.com/office/drawing/2010/main">
        <mc:Choice Requires="a14">
          <p:sp>
            <p:nvSpPr>
              <p:cNvPr id="3" name="矩形 2"/>
              <p:cNvSpPr/>
              <p:nvPr/>
            </p:nvSpPr>
            <p:spPr>
              <a:xfrm>
                <a:off x="282100" y="892429"/>
                <a:ext cx="8719658" cy="5927585"/>
              </a:xfrm>
              <a:prstGeom prst="rect">
                <a:avLst/>
              </a:prstGeom>
            </p:spPr>
            <p:txBody>
              <a:bodyPr wrap="square">
                <a:spAutoFit/>
              </a:bodyPr>
              <a:lstStyle/>
              <a:p>
                <a:pPr marL="285750" indent="-285750">
                  <a:lnSpc>
                    <a:spcPct val="150000"/>
                  </a:lnSpc>
                  <a:buFont typeface="Wingdings" charset="2"/>
                  <a:buChar char="q"/>
                </a:pPr>
                <a:r>
                  <a:rPr lang="en-US" dirty="0" smtClean="0">
                    <a:latin typeface="Times New Roman" charset="0"/>
                    <a:ea typeface="Times New Roman" charset="0"/>
                    <a:cs typeface="Times New Roman" charset="0"/>
                  </a:rPr>
                  <a:t>Data </a:t>
                </a:r>
                <a:r>
                  <a:rPr lang="en-US" dirty="0">
                    <a:latin typeface="Times New Roman" charset="0"/>
                    <a:ea typeface="Times New Roman" charset="0"/>
                    <a:cs typeface="Times New Roman" charset="0"/>
                  </a:rPr>
                  <a:t>of short period of time but across a large number of </a:t>
                </a:r>
                <a:r>
                  <a:rPr lang="en-US" dirty="0" smtClean="0">
                    <a:latin typeface="Times New Roman" charset="0"/>
                    <a:ea typeface="Times New Roman" charset="0"/>
                    <a:cs typeface="Times New Roman" charset="0"/>
                  </a:rPr>
                  <a:t>items</a:t>
                </a:r>
                <a:endParaRPr lang="en-US" dirty="0">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Well known </a:t>
                </a:r>
                <a:r>
                  <a:rPr lang="en-US" dirty="0">
                    <a:latin typeface="Times New Roman" charset="0"/>
                    <a:ea typeface="Times New Roman" charset="0"/>
                    <a:cs typeface="Times New Roman" charset="0"/>
                  </a:rPr>
                  <a:t>in economics as </a:t>
                </a:r>
                <a:r>
                  <a:rPr lang="en-US" i="1" dirty="0">
                    <a:latin typeface="Times New Roman" charset="0"/>
                    <a:ea typeface="Times New Roman" charset="0"/>
                    <a:cs typeface="Times New Roman" charset="0"/>
                  </a:rPr>
                  <a:t>panel data</a:t>
                </a:r>
                <a:r>
                  <a:rPr lang="en-US" dirty="0">
                    <a:latin typeface="Times New Roman" charset="0"/>
                    <a:ea typeface="Times New Roman" charset="0"/>
                    <a:cs typeface="Times New Roman" charset="0"/>
                  </a:rPr>
                  <a:t>, and it has been extensively studied over the past few decades. </a:t>
                </a:r>
                <a:endParaRPr lang="en-US" dirty="0" smtClean="0">
                  <a:latin typeface="Times New Roman" charset="0"/>
                  <a:ea typeface="Times New Roman" charset="0"/>
                  <a:cs typeface="Times New Roman" charset="0"/>
                </a:endParaRPr>
              </a:p>
              <a:p>
                <a:pPr marL="742950" lvl="1" indent="-285750">
                  <a:lnSpc>
                    <a:spcPct val="150000"/>
                  </a:lnSpc>
                  <a:buFont typeface="Wingdings" charset="2"/>
                  <a:buChar char="v"/>
                </a:pPr>
                <a:r>
                  <a:rPr lang="en-US" dirty="0" smtClean="0">
                    <a:latin typeface="Times New Roman" charset="0"/>
                    <a:ea typeface="Times New Roman" charset="0"/>
                    <a:cs typeface="Times New Roman" charset="0"/>
                  </a:rPr>
                  <a:t>It </a:t>
                </a:r>
                <a:r>
                  <a:rPr lang="en-US" dirty="0">
                    <a:latin typeface="Times New Roman" charset="0"/>
                    <a:ea typeface="Times New Roman" charset="0"/>
                    <a:cs typeface="Times New Roman" charset="0"/>
                  </a:rPr>
                  <a:t>is a combination of the cross-sectional data and the time series data.</a:t>
                </a:r>
                <a:endParaRPr lang="en-US" dirty="0" smtClean="0">
                  <a:latin typeface="Times New Roman" charset="0"/>
                  <a:ea typeface="Times New Roman" charset="0"/>
                  <a:cs typeface="Times New Roman" charset="0"/>
                </a:endParaRPr>
              </a:p>
              <a:p>
                <a:pPr marL="742950" lvl="1" indent="-285750">
                  <a:lnSpc>
                    <a:spcPct val="150000"/>
                  </a:lnSpc>
                  <a:buFont typeface="Wingdings" charset="2"/>
                  <a:buChar char="v"/>
                </a:pPr>
                <a:r>
                  <a:rPr lang="en-US" dirty="0" smtClean="0">
                    <a:latin typeface="Times New Roman" charset="0"/>
                    <a:ea typeface="Times New Roman" charset="0"/>
                    <a:cs typeface="Times New Roman" charset="0"/>
                  </a:rPr>
                  <a:t>The </a:t>
                </a:r>
                <a:r>
                  <a:rPr lang="en-US" i="1" dirty="0">
                    <a:latin typeface="Times New Roman" charset="0"/>
                    <a:ea typeface="Times New Roman" charset="0"/>
                    <a:cs typeface="Times New Roman" charset="0"/>
                  </a:rPr>
                  <a:t>autoregressive models</a:t>
                </a:r>
                <a:r>
                  <a:rPr lang="en-US" dirty="0">
                    <a:latin typeface="Times New Roman" charset="0"/>
                    <a:ea typeface="Times New Roman" charset="0"/>
                    <a:cs typeface="Times New Roman" charset="0"/>
                  </a:rPr>
                  <a:t> have been the main focus of modelling the data. </a:t>
                </a:r>
                <a:endParaRPr lang="en-US" dirty="0" smtClean="0">
                  <a:latin typeface="Times New Roman" charset="0"/>
                  <a:ea typeface="Times New Roman" charset="0"/>
                  <a:cs typeface="Times New Roman" charset="0"/>
                </a:endParaRPr>
              </a:p>
              <a:p>
                <a:pPr marL="742950" lvl="1" indent="-285750">
                  <a:lnSpc>
                    <a:spcPct val="150000"/>
                  </a:lnSpc>
                  <a:buFont typeface="Wingdings" charset="2"/>
                  <a:buChar char="v"/>
                </a:pPr>
                <a:r>
                  <a:rPr lang="en-US" dirty="0" smtClean="0">
                    <a:latin typeface="Times New Roman" charset="0"/>
                    <a:ea typeface="Times New Roman" charset="0"/>
                    <a:cs typeface="Times New Roman" charset="0"/>
                  </a:rPr>
                  <a:t>In </a:t>
                </a:r>
                <a:r>
                  <a:rPr lang="en-US" dirty="0">
                    <a:latin typeface="Times New Roman" charset="0"/>
                    <a:ea typeface="Times New Roman" charset="0"/>
                    <a:cs typeface="Times New Roman" charset="0"/>
                  </a:rPr>
                  <a:t>particular, most of the stationarity tests of the data are based on a well-known stationarity test called the </a:t>
                </a:r>
                <a:r>
                  <a:rPr lang="en-US" i="1" dirty="0">
                    <a:latin typeface="Times New Roman" charset="0"/>
                    <a:ea typeface="Times New Roman" charset="0"/>
                    <a:cs typeface="Times New Roman" charset="0"/>
                  </a:rPr>
                  <a:t>unit root test</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pPr marL="742950" lvl="1" indent="-285750">
                  <a:lnSpc>
                    <a:spcPct val="150000"/>
                  </a:lnSpc>
                  <a:buFont typeface="Wingdings" charset="2"/>
                  <a:buChar char="Ø"/>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Let </a:t>
                </a:r>
                <a14:m>
                  <m:oMath xmlns:m="http://schemas.openxmlformats.org/officeDocument/2006/math">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 1≤</m:t>
                    </m:r>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𝑁</m:t>
                    </m:r>
                    <m:r>
                      <a:rPr lang="en-US" i="1">
                        <a:latin typeface="Cambria Math" charset="0"/>
                        <a:ea typeface="Times New Roman" charset="0"/>
                        <a:cs typeface="Times New Roman" charset="0"/>
                      </a:rPr>
                      <m:t>, 1≤</m:t>
                    </m:r>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𝑇</m:t>
                    </m:r>
                    <m:r>
                      <a:rPr lang="en-US" i="1">
                        <a:latin typeface="Cambria Math" charset="0"/>
                        <a:ea typeface="Times New Roman" charset="0"/>
                        <a:cs typeface="Times New Roman" charset="0"/>
                      </a:rPr>
                      <m:t>}</m:t>
                    </m:r>
                  </m:oMath>
                </a14:m>
                <a:r>
                  <a:rPr lang="en-US" dirty="0">
                    <a:latin typeface="Times New Roman" charset="0"/>
                    <a:ea typeface="Times New Roman" charset="0"/>
                    <a:cs typeface="Times New Roman" charset="0"/>
                  </a:rPr>
                  <a:t> denote the panel data, where the cross-section and time are indexed by </a:t>
                </a:r>
                <a14:m>
                  <m:oMath xmlns:m="http://schemas.openxmlformats.org/officeDocument/2006/math">
                    <m:r>
                      <a:rPr lang="en-US" i="1">
                        <a:latin typeface="Cambria Math" charset="0"/>
                        <a:ea typeface="Times New Roman" charset="0"/>
                        <a:cs typeface="Times New Roman" charset="0"/>
                      </a:rPr>
                      <m:t>𝑖</m:t>
                    </m:r>
                  </m:oMath>
                </a14:m>
                <a:r>
                  <a:rPr lang="en-US" dirty="0">
                    <a:latin typeface="Times New Roman" charset="0"/>
                    <a:ea typeface="Times New Roman" charset="0"/>
                    <a:cs typeface="Times New Roman" charset="0"/>
                  </a:rPr>
                  <a:t> and </a:t>
                </a:r>
                <a14:m>
                  <m:oMath xmlns:m="http://schemas.openxmlformats.org/officeDocument/2006/math">
                    <m:r>
                      <a:rPr lang="en-US" i="1">
                        <a:latin typeface="Cambria Math" charset="0"/>
                        <a:ea typeface="Times New Roman" charset="0"/>
                        <a:cs typeface="Times New Roman" charset="0"/>
                      </a:rPr>
                      <m:t>𝑡</m:t>
                    </m:r>
                  </m:oMath>
                </a14:m>
                <a:r>
                  <a:rPr lang="en-US" dirty="0">
                    <a:latin typeface="Times New Roman" charset="0"/>
                    <a:ea typeface="Times New Roman" charset="0"/>
                    <a:cs typeface="Times New Roman" charset="0"/>
                  </a:rPr>
                  <a:t>. And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and </a:t>
                </a:r>
                <a14:m>
                  <m:oMath xmlns:m="http://schemas.openxmlformats.org/officeDocument/2006/math">
                    <m:r>
                      <a:rPr lang="en-US" i="1">
                        <a:latin typeface="Cambria Math" charset="0"/>
                        <a:ea typeface="Times New Roman" charset="0"/>
                        <a:cs typeface="Times New Roman" charset="0"/>
                      </a:rPr>
                      <m:t>𝑇</m:t>
                    </m:r>
                  </m:oMath>
                </a14:m>
                <a:r>
                  <a:rPr lang="en-US" dirty="0">
                    <a:latin typeface="Times New Roman" charset="0"/>
                    <a:ea typeface="Times New Roman" charset="0"/>
                    <a:cs typeface="Times New Roman" charset="0"/>
                  </a:rPr>
                  <a:t> are called the </a:t>
                </a:r>
                <a:r>
                  <a:rPr lang="en-US" i="1" dirty="0">
                    <a:latin typeface="Times New Roman" charset="0"/>
                    <a:ea typeface="Times New Roman" charset="0"/>
                    <a:cs typeface="Times New Roman" charset="0"/>
                  </a:rPr>
                  <a:t>cross-section</a:t>
                </a:r>
                <a:r>
                  <a:rPr lang="en-US" dirty="0">
                    <a:latin typeface="Times New Roman" charset="0"/>
                    <a:ea typeface="Times New Roman" charset="0"/>
                    <a:cs typeface="Times New Roman" charset="0"/>
                  </a:rPr>
                  <a:t> dimension and </a:t>
                </a:r>
                <a:r>
                  <a:rPr lang="en-US" i="1" dirty="0">
                    <a:latin typeface="Times New Roman" charset="0"/>
                    <a:ea typeface="Times New Roman" charset="0"/>
                    <a:cs typeface="Times New Roman" charset="0"/>
                  </a:rPr>
                  <a:t>time</a:t>
                </a:r>
                <a:r>
                  <a:rPr lang="en-US" dirty="0">
                    <a:latin typeface="Times New Roman" charset="0"/>
                    <a:ea typeface="Times New Roman" charset="0"/>
                    <a:cs typeface="Times New Roman" charset="0"/>
                  </a:rPr>
                  <a:t> dimension, respectively. </a:t>
                </a:r>
              </a:p>
              <a:p>
                <a:pPr marL="742950" lvl="1" indent="-285750">
                  <a:lnSpc>
                    <a:spcPct val="150000"/>
                  </a:lnSpc>
                  <a:buFont typeface="Wingdings" charset="2"/>
                  <a:buChar char="v"/>
                </a:pPr>
                <a:r>
                  <a:rPr lang="en-US" dirty="0">
                    <a:latin typeface="Times New Roman" charset="0"/>
                    <a:ea typeface="Times New Roman" charset="0"/>
                    <a:cs typeface="Times New Roman" charset="0"/>
                  </a:rPr>
                  <a:t>When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is large relative to </a:t>
                </a:r>
                <a14:m>
                  <m:oMath xmlns:m="http://schemas.openxmlformats.org/officeDocument/2006/math">
                    <m:r>
                      <a:rPr lang="en-US" i="1">
                        <a:latin typeface="Cambria Math" charset="0"/>
                        <a:ea typeface="Times New Roman" charset="0"/>
                        <a:cs typeface="Times New Roman" charset="0"/>
                      </a:rPr>
                      <m:t>𝑇</m:t>
                    </m:r>
                  </m:oMath>
                </a14:m>
                <a:r>
                  <a:rPr lang="en-US" dirty="0">
                    <a:latin typeface="Times New Roman" charset="0"/>
                    <a:ea typeface="Times New Roman" charset="0"/>
                    <a:cs typeface="Times New Roman" charset="0"/>
                  </a:rPr>
                  <a:t>, that is, </a:t>
                </a:r>
                <a14:m>
                  <m:oMath xmlns:m="http://schemas.openxmlformats.org/officeDocument/2006/math">
                    <m:r>
                      <a:rPr lang="en-US" i="1">
                        <a:latin typeface="Cambria Math" charset="0"/>
                        <a:ea typeface="Times New Roman" charset="0"/>
                        <a:cs typeface="Times New Roman" charset="0"/>
                      </a:rPr>
                      <m:t>𝑁</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𝑇</m:t>
                    </m:r>
                  </m:oMath>
                </a14:m>
                <a:r>
                  <a:rPr lang="en-US" dirty="0">
                    <a:latin typeface="Times New Roman" charset="0"/>
                    <a:ea typeface="Times New Roman" charset="0"/>
                    <a:cs typeface="Times New Roman" charset="0"/>
                  </a:rPr>
                  <a:t>, it is known as </a:t>
                </a:r>
                <a:r>
                  <a:rPr lang="en-US" i="1" dirty="0">
                    <a:latin typeface="Times New Roman" charset="0"/>
                    <a:ea typeface="Times New Roman" charset="0"/>
                    <a:cs typeface="Times New Roman" charset="0"/>
                  </a:rPr>
                  <a:t>micro</a:t>
                </a:r>
                <a:r>
                  <a:rPr lang="en-US" dirty="0">
                    <a:latin typeface="Times New Roman" charset="0"/>
                    <a:ea typeface="Times New Roman" charset="0"/>
                    <a:cs typeface="Times New Roman" charset="0"/>
                  </a:rPr>
                  <a:t> panel data. </a:t>
                </a:r>
              </a:p>
              <a:p>
                <a:pPr marL="742950" lvl="1" indent="-285750">
                  <a:lnSpc>
                    <a:spcPct val="150000"/>
                  </a:lnSpc>
                  <a:buFont typeface="Wingdings" charset="2"/>
                  <a:buChar char="v"/>
                </a:pPr>
                <a:r>
                  <a:rPr lang="en-US" dirty="0">
                    <a:latin typeface="Times New Roman" charset="0"/>
                    <a:ea typeface="Times New Roman" charset="0"/>
                    <a:cs typeface="Times New Roman" charset="0"/>
                  </a:rPr>
                  <a:t>When both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and </a:t>
                </a:r>
                <a14:m>
                  <m:oMath xmlns:m="http://schemas.openxmlformats.org/officeDocument/2006/math">
                    <m:r>
                      <a:rPr lang="en-US" i="1">
                        <a:latin typeface="Cambria Math" charset="0"/>
                        <a:ea typeface="Times New Roman" charset="0"/>
                        <a:cs typeface="Times New Roman" charset="0"/>
                      </a:rPr>
                      <m:t>𝑇</m:t>
                    </m:r>
                  </m:oMath>
                </a14:m>
                <a:r>
                  <a:rPr lang="en-US" dirty="0">
                    <a:latin typeface="Times New Roman" charset="0"/>
                    <a:ea typeface="Times New Roman" charset="0"/>
                    <a:cs typeface="Times New Roman" charset="0"/>
                  </a:rPr>
                  <a:t> are large, that is, </a:t>
                </a:r>
                <a14:m>
                  <m:oMath xmlns:m="http://schemas.openxmlformats.org/officeDocument/2006/math">
                    <m:r>
                      <a:rPr lang="en-US" i="1">
                        <a:latin typeface="Cambria Math" charset="0"/>
                        <a:ea typeface="Times New Roman" charset="0"/>
                        <a:cs typeface="Times New Roman" charset="0"/>
                      </a:rPr>
                      <m:t>𝑁</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𝑇</m:t>
                    </m:r>
                  </m:oMath>
                </a14:m>
                <a:r>
                  <a:rPr lang="en-US" dirty="0">
                    <a:latin typeface="Times New Roman" charset="0"/>
                    <a:ea typeface="Times New Roman" charset="0"/>
                    <a:cs typeface="Times New Roman" charset="0"/>
                  </a:rPr>
                  <a:t>, it is known as </a:t>
                </a:r>
                <a:r>
                  <a:rPr lang="en-US" i="1" dirty="0">
                    <a:latin typeface="Times New Roman" charset="0"/>
                    <a:ea typeface="Times New Roman" charset="0"/>
                    <a:cs typeface="Times New Roman" charset="0"/>
                  </a:rPr>
                  <a:t>macro</a:t>
                </a:r>
                <a:r>
                  <a:rPr lang="en-US" dirty="0">
                    <a:latin typeface="Times New Roman" charset="0"/>
                    <a:ea typeface="Times New Roman" charset="0"/>
                    <a:cs typeface="Times New Roman" charset="0"/>
                  </a:rPr>
                  <a:t> panel data. </a:t>
                </a: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0" y="892429"/>
                <a:ext cx="8719658" cy="5927585"/>
              </a:xfrm>
              <a:prstGeom prst="rect">
                <a:avLst/>
              </a:prstGeom>
              <a:blipFill rotWithShape="0">
                <a:blip r:embed="rId3"/>
                <a:stretch>
                  <a:fillRect l="-419" r="-349"/>
                </a:stretch>
              </a:blipFill>
            </p:spPr>
            <p:txBody>
              <a:bodyPr/>
              <a:lstStyle/>
              <a:p>
                <a:r>
                  <a:rPr lang="en-US">
                    <a:noFill/>
                  </a:rPr>
                  <a:t> </a:t>
                </a:r>
              </a:p>
            </p:txBody>
          </p:sp>
        </mc:Fallback>
      </mc:AlternateContent>
    </p:spTree>
    <p:extLst>
      <p:ext uri="{BB962C8B-B14F-4D97-AF65-F5344CB8AC3E}">
        <p14:creationId xmlns:p14="http://schemas.microsoft.com/office/powerpoint/2010/main" val="10774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11</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a:latin typeface="Times New Roman" charset="0"/>
                <a:ea typeface="Times New Roman" charset="0"/>
                <a:cs typeface="Times New Roman" charset="0"/>
              </a:rPr>
              <a:t>Change Detection for Panel Data</a:t>
            </a:r>
          </a:p>
        </p:txBody>
      </p:sp>
      <p:sp>
        <p:nvSpPr>
          <p:cNvPr id="3" name="矩形 2"/>
          <p:cNvSpPr/>
          <p:nvPr/>
        </p:nvSpPr>
        <p:spPr>
          <a:xfrm>
            <a:off x="282100" y="892429"/>
            <a:ext cx="8719658" cy="4524315"/>
          </a:xfrm>
          <a:prstGeom prst="rect">
            <a:avLst/>
          </a:prstGeom>
        </p:spPr>
        <p:txBody>
          <a:bodyPr wrap="square">
            <a:spAutoFit/>
          </a:bodyPr>
          <a:lstStyle/>
          <a:p>
            <a:pPr marL="342900" indent="-342900">
              <a:lnSpc>
                <a:spcPct val="150000"/>
              </a:lnSpc>
              <a:buFont typeface="Wingdings" charset="2"/>
              <a:buChar char="q"/>
            </a:pPr>
            <a:r>
              <a:rPr lang="en-US" dirty="0" smtClean="0">
                <a:latin typeface="Times New Roman" charset="0"/>
                <a:ea typeface="Times New Roman" charset="0"/>
                <a:cs typeface="Times New Roman" charset="0"/>
              </a:rPr>
              <a:t>Two-step approach:</a:t>
            </a:r>
            <a:endParaRPr lang="en-US" dirty="0">
              <a:latin typeface="Times New Roman" charset="0"/>
              <a:ea typeface="Times New Roman" charset="0"/>
              <a:cs typeface="Times New Roman" charset="0"/>
            </a:endParaRPr>
          </a:p>
          <a:p>
            <a:pPr marL="800100" lvl="1" indent="-342900">
              <a:lnSpc>
                <a:spcPct val="150000"/>
              </a:lnSpc>
              <a:buFont typeface="Wingdings" charset="2"/>
              <a:buChar char="v"/>
            </a:pPr>
            <a:r>
              <a:rPr lang="en-US" dirty="0" smtClean="0">
                <a:latin typeface="Times New Roman" charset="0"/>
                <a:ea typeface="Times New Roman" charset="0"/>
                <a:cs typeface="Times New Roman" charset="0"/>
              </a:rPr>
              <a:t>first </a:t>
            </a:r>
            <a:r>
              <a:rPr lang="en-US" dirty="0">
                <a:latin typeface="Times New Roman" charset="0"/>
                <a:ea typeface="Times New Roman" charset="0"/>
                <a:cs typeface="Times New Roman" charset="0"/>
              </a:rPr>
              <a:t>we apply the rank-based </a:t>
            </a:r>
            <a:r>
              <a:rPr lang="en-US" i="1" dirty="0" smtClean="0">
                <a:latin typeface="Times New Roman" charset="0"/>
                <a:ea typeface="Times New Roman" charset="0"/>
                <a:cs typeface="Times New Roman" charset="0"/>
              </a:rPr>
              <a:t>nonparametric </a:t>
            </a:r>
            <a:r>
              <a:rPr lang="en-US" dirty="0" smtClean="0">
                <a:latin typeface="Times New Roman" charset="0"/>
                <a:ea typeface="Times New Roman" charset="0"/>
                <a:cs typeface="Times New Roman" charset="0"/>
              </a:rPr>
              <a:t>test </a:t>
            </a:r>
            <a:r>
              <a:rPr lang="en-US" dirty="0">
                <a:latin typeface="Times New Roman" charset="0"/>
                <a:ea typeface="Times New Roman" charset="0"/>
                <a:cs typeface="Times New Roman" charset="0"/>
              </a:rPr>
              <a:t>to each cross-section data, </a:t>
            </a:r>
            <a:r>
              <a:rPr lang="en-US" dirty="0" smtClean="0">
                <a:latin typeface="Times New Roman" charset="0"/>
                <a:ea typeface="Times New Roman" charset="0"/>
                <a:cs typeface="Times New Roman" charset="0"/>
              </a:rPr>
              <a:t> </a:t>
            </a:r>
          </a:p>
          <a:p>
            <a:pPr marL="800100" lvl="1" indent="-342900">
              <a:lnSpc>
                <a:spcPct val="150000"/>
              </a:lnSpc>
              <a:buFont typeface="Wingdings" charset="2"/>
              <a:buChar char="v"/>
            </a:pPr>
            <a:r>
              <a:rPr lang="en-US" dirty="0" smtClean="0">
                <a:latin typeface="Times New Roman" charset="0"/>
                <a:ea typeface="Times New Roman" charset="0"/>
                <a:cs typeface="Times New Roman" charset="0"/>
              </a:rPr>
              <a:t>then </a:t>
            </a:r>
            <a:r>
              <a:rPr lang="en-US" dirty="0">
                <a:latin typeface="Times New Roman" charset="0"/>
                <a:ea typeface="Times New Roman" charset="0"/>
                <a:cs typeface="Times New Roman" charset="0"/>
              </a:rPr>
              <a:t>merge their p-values through two </a:t>
            </a:r>
            <a:r>
              <a:rPr lang="en-US" dirty="0" smtClean="0">
                <a:latin typeface="Times New Roman" charset="0"/>
                <a:ea typeface="Times New Roman" charset="0"/>
                <a:cs typeface="Times New Roman" charset="0"/>
              </a:rPr>
              <a:t>methods</a:t>
            </a:r>
          </a:p>
          <a:p>
            <a:pPr marL="1200150" lvl="2" indent="-285750">
              <a:lnSpc>
                <a:spcPct val="150000"/>
              </a:lnSpc>
              <a:buFont typeface="Wingdings" charset="2"/>
              <a:buChar char="Ø"/>
            </a:pPr>
            <a:r>
              <a:rPr lang="en-US" dirty="0">
                <a:latin typeface="Times New Roman" charset="0"/>
                <a:ea typeface="Times New Roman" charset="0"/>
                <a:cs typeface="Times New Roman" charset="0"/>
              </a:rPr>
              <a:t>Fisher’s method: obtain an overall test statistics. </a:t>
            </a:r>
          </a:p>
          <a:p>
            <a:pPr marL="1200150" lvl="2" indent="-285750">
              <a:lnSpc>
                <a:spcPct val="150000"/>
              </a:lnSpc>
              <a:buFont typeface="Wingdings" charset="2"/>
              <a:buChar char="Ø"/>
            </a:pPr>
            <a:r>
              <a:rPr lang="en-US" dirty="0" err="1">
                <a:latin typeface="Times New Roman" charset="0"/>
                <a:ea typeface="Times New Roman" charset="0"/>
                <a:cs typeface="Times New Roman" charset="0"/>
              </a:rPr>
              <a:t>Benjamini</a:t>
            </a:r>
            <a:r>
              <a:rPr lang="en-US" dirty="0">
                <a:latin typeface="Times New Roman" charset="0"/>
                <a:ea typeface="Times New Roman" charset="0"/>
                <a:cs typeface="Times New Roman" charset="0"/>
              </a:rPr>
              <a:t>-Hochberg (BH) procedure: adjust the p-values to control the expected proportion of the false positives</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342900" indent="-342900">
              <a:lnSpc>
                <a:spcPct val="150000"/>
              </a:lnSpc>
              <a:buFont typeface="Wingdings" charset="2"/>
              <a:buChar char="q"/>
            </a:pPr>
            <a:r>
              <a:rPr lang="en-US" dirty="0">
                <a:latin typeface="Times New Roman" charset="0"/>
                <a:ea typeface="Times New Roman" charset="0"/>
                <a:cs typeface="Times New Roman" charset="0"/>
              </a:rPr>
              <a:t>Here we show one realization of the cross-sections in both the first 50 and second 50 realizations</a:t>
            </a:r>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800100" lvl="1" indent="-342900">
              <a:lnSpc>
                <a:spcPct val="150000"/>
              </a:lnSpc>
              <a:buFont typeface="+mj-lt"/>
              <a:buAutoNum type="arabicPeriod"/>
            </a:pPr>
            <a:endParaRPr lang="en-US" dirty="0" smtClean="0">
              <a:latin typeface="Times New Roman" charset="0"/>
              <a:ea typeface="Times New Roman" charset="0"/>
              <a:cs typeface="Times New Roman" charset="0"/>
            </a:endParaRPr>
          </a:p>
          <a:p>
            <a:pPr marL="342900" indent="-342900">
              <a:buFont typeface="Wingdings" charset="2"/>
              <a:buChar char="q"/>
            </a:pP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p:pic>
        <p:nvPicPr>
          <p:cNvPr id="6" name="Picture 5"/>
          <p:cNvPicPr>
            <a:picLocks noChangeAspect="1"/>
          </p:cNvPicPr>
          <p:nvPr/>
        </p:nvPicPr>
        <p:blipFill>
          <a:blip r:embed="rId3"/>
          <a:stretch>
            <a:fillRect/>
          </a:stretch>
        </p:blipFill>
        <p:spPr>
          <a:xfrm>
            <a:off x="1806100" y="4011299"/>
            <a:ext cx="4296788" cy="1523281"/>
          </a:xfrm>
          <a:prstGeom prst="rect">
            <a:avLst/>
          </a:prstGeom>
        </p:spPr>
      </p:pic>
      <p:pic>
        <p:nvPicPr>
          <p:cNvPr id="8" name="Picture 7"/>
          <p:cNvPicPr>
            <a:picLocks noChangeAspect="1"/>
          </p:cNvPicPr>
          <p:nvPr/>
        </p:nvPicPr>
        <p:blipFill>
          <a:blip r:embed="rId4"/>
          <a:stretch>
            <a:fillRect/>
          </a:stretch>
        </p:blipFill>
        <p:spPr>
          <a:xfrm>
            <a:off x="1806100" y="5416744"/>
            <a:ext cx="4296788" cy="1391040"/>
          </a:xfrm>
          <a:prstGeom prst="rect">
            <a:avLst/>
          </a:prstGeom>
        </p:spPr>
      </p:pic>
      <p:sp>
        <p:nvSpPr>
          <p:cNvPr id="5" name="Rectangle 4"/>
          <p:cNvSpPr/>
          <p:nvPr/>
        </p:nvSpPr>
        <p:spPr>
          <a:xfrm>
            <a:off x="5974512" y="4160024"/>
            <a:ext cx="2676002" cy="584775"/>
          </a:xfrm>
          <a:prstGeom prst="rect">
            <a:avLst/>
          </a:prstGeom>
        </p:spPr>
        <p:txBody>
          <a:bodyPr wrap="square">
            <a:spAutoFit/>
          </a:bodyPr>
          <a:lstStyle/>
          <a:p>
            <a:pPr marL="285750" indent="-285750">
              <a:buFont typeface="Wingdings" charset="2"/>
              <a:buChar char="q"/>
            </a:pPr>
            <a:r>
              <a:rPr lang="en-US" sz="1600" dirty="0">
                <a:latin typeface="Times New Roman" charset="0"/>
                <a:ea typeface="Times New Roman" charset="0"/>
                <a:cs typeface="Times New Roman" charset="0"/>
              </a:rPr>
              <a:t>First half model_1 and second half model_2</a:t>
            </a:r>
            <a:endParaRPr lang="en-US" sz="1600" dirty="0"/>
          </a:p>
        </p:txBody>
      </p:sp>
      <p:sp>
        <p:nvSpPr>
          <p:cNvPr id="9" name="Rectangle 8"/>
          <p:cNvSpPr/>
          <p:nvPr/>
        </p:nvSpPr>
        <p:spPr>
          <a:xfrm>
            <a:off x="5974511" y="5497159"/>
            <a:ext cx="2788489" cy="584775"/>
          </a:xfrm>
          <a:prstGeom prst="rect">
            <a:avLst/>
          </a:prstGeom>
        </p:spPr>
        <p:txBody>
          <a:bodyPr wrap="square">
            <a:spAutoFit/>
          </a:bodyPr>
          <a:lstStyle/>
          <a:p>
            <a:pPr marL="285750" indent="-285750">
              <a:buFont typeface="Wingdings" charset="2"/>
              <a:buChar char="q"/>
            </a:pPr>
            <a:r>
              <a:rPr lang="en-US" sz="1600" dirty="0">
                <a:latin typeface="Times New Roman" charset="0"/>
                <a:ea typeface="Times New Roman" charset="0"/>
                <a:cs typeface="Times New Roman" charset="0"/>
              </a:rPr>
              <a:t>First half model_1 and second half model_2</a:t>
            </a:r>
            <a:endParaRPr lang="en-US" sz="1600" dirty="0"/>
          </a:p>
        </p:txBody>
      </p:sp>
    </p:spTree>
    <p:extLst>
      <p:ext uri="{BB962C8B-B14F-4D97-AF65-F5344CB8AC3E}">
        <p14:creationId xmlns:p14="http://schemas.microsoft.com/office/powerpoint/2010/main" val="77393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12</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a:latin typeface="Times New Roman" charset="0"/>
                <a:ea typeface="Times New Roman" charset="0"/>
                <a:cs typeface="Times New Roman" charset="0"/>
              </a:rPr>
              <a:t>Change Detection for Panel Data</a:t>
            </a:r>
          </a:p>
        </p:txBody>
      </p:sp>
      <mc:AlternateContent xmlns:mc="http://schemas.openxmlformats.org/markup-compatibility/2006" xmlns:a14="http://schemas.microsoft.com/office/drawing/2010/main">
        <mc:Choice Requires="a14">
          <p:sp>
            <p:nvSpPr>
              <p:cNvPr id="3" name="矩形 2"/>
              <p:cNvSpPr/>
              <p:nvPr/>
            </p:nvSpPr>
            <p:spPr>
              <a:xfrm>
                <a:off x="4408454" y="897436"/>
                <a:ext cx="4757058" cy="1938992"/>
              </a:xfrm>
              <a:prstGeom prst="rect">
                <a:avLst/>
              </a:prstGeom>
            </p:spPr>
            <p:txBody>
              <a:bodyPr wrap="square">
                <a:spAutoFit/>
              </a:bodyPr>
              <a:lstStyle/>
              <a:p>
                <a:pPr marL="285750" indent="-285750">
                  <a:lnSpc>
                    <a:spcPct val="150000"/>
                  </a:lnSpc>
                  <a:buFont typeface="Wingdings" charset="2"/>
                  <a:buChar char="q"/>
                </a:pPr>
                <a:r>
                  <a:rPr lang="en-US" sz="1600" dirty="0" smtClean="0">
                    <a:latin typeface="Times New Roman" charset="0"/>
                    <a:ea typeface="Times New Roman" charset="0"/>
                    <a:cs typeface="Times New Roman" charset="0"/>
                  </a:rPr>
                  <a:t>Based on Fisher’s method,  the p-value drops to almost </a:t>
                </a:r>
                <a14:m>
                  <m:oMath xmlns:m="http://schemas.openxmlformats.org/officeDocument/2006/math">
                    <m:r>
                      <a:rPr lang="en-US" sz="1600" i="1">
                        <a:latin typeface="Cambria Math" charset="0"/>
                        <a:ea typeface="Times New Roman" charset="0"/>
                        <a:cs typeface="Times New Roman" charset="0"/>
                      </a:rPr>
                      <m:t>0</m:t>
                    </m:r>
                  </m:oMath>
                </a14:m>
                <a:r>
                  <a:rPr lang="en-US" sz="1600" dirty="0" smtClean="0">
                    <a:latin typeface="Times New Roman" charset="0"/>
                    <a:ea typeface="Times New Roman" charset="0"/>
                    <a:cs typeface="Times New Roman" charset="0"/>
                  </a:rPr>
                  <a:t> at </a:t>
                </a:r>
                <a14:m>
                  <m:oMath xmlns:m="http://schemas.openxmlformats.org/officeDocument/2006/math">
                    <m:r>
                      <a:rPr lang="en-US" sz="1600" b="0" i="1" smtClean="0">
                        <a:latin typeface="Cambria Math" charset="0"/>
                        <a:ea typeface="Times New Roman" charset="0"/>
                        <a:cs typeface="Times New Roman" charset="0"/>
                      </a:rPr>
                      <m:t>3100</m:t>
                    </m:r>
                  </m:oMath>
                </a14:m>
                <a:r>
                  <a:rPr lang="en-US" sz="1600" dirty="0" smtClean="0">
                    <a:latin typeface="Times New Roman" charset="0"/>
                    <a:ea typeface="Times New Roman" charset="0"/>
                    <a:cs typeface="Times New Roman" charset="0"/>
                  </a:rPr>
                  <a:t>, and then goes back to almost </a:t>
                </a:r>
                <a14:m>
                  <m:oMath xmlns:m="http://schemas.openxmlformats.org/officeDocument/2006/math">
                    <m:r>
                      <a:rPr lang="en-US" sz="1600" b="0" i="1" smtClean="0">
                        <a:latin typeface="Cambria Math" charset="0"/>
                        <a:ea typeface="Times New Roman" charset="0"/>
                        <a:cs typeface="Times New Roman" charset="0"/>
                      </a:rPr>
                      <m:t>1</m:t>
                    </m:r>
                  </m:oMath>
                </a14:m>
                <a:r>
                  <a:rPr lang="en-US" sz="1600" dirty="0" smtClean="0">
                    <a:latin typeface="Times New Roman" charset="0"/>
                    <a:ea typeface="Times New Roman" charset="0"/>
                    <a:cs typeface="Times New Roman" charset="0"/>
                  </a:rPr>
                  <a:t> at </a:t>
                </a:r>
                <a14:m>
                  <m:oMath xmlns:m="http://schemas.openxmlformats.org/officeDocument/2006/math">
                    <m:r>
                      <a:rPr lang="en-US" sz="1600" b="0" i="1" smtClean="0">
                        <a:latin typeface="Cambria Math" charset="0"/>
                        <a:ea typeface="Times New Roman" charset="0"/>
                        <a:cs typeface="Times New Roman" charset="0"/>
                      </a:rPr>
                      <m:t>5600</m:t>
                    </m:r>
                  </m:oMath>
                </a14:m>
                <a:r>
                  <a:rPr lang="en-US" sz="1600" dirty="0" smtClean="0">
                    <a:latin typeface="Times New Roman" charset="0"/>
                    <a:ea typeface="Times New Roman" charset="0"/>
                    <a:cs typeface="Times New Roman" charset="0"/>
                  </a:rPr>
                  <a:t>.</a:t>
                </a:r>
              </a:p>
              <a:p>
                <a:pPr marL="285750" indent="-285750">
                  <a:lnSpc>
                    <a:spcPct val="150000"/>
                  </a:lnSpc>
                  <a:buFont typeface="Wingdings" charset="2"/>
                  <a:buChar char="q"/>
                </a:pPr>
                <a:r>
                  <a:rPr lang="en-US" sz="1600" dirty="0" smtClean="0">
                    <a:latin typeface="Times New Roman" charset="0"/>
                    <a:ea typeface="Times New Roman" charset="0"/>
                    <a:cs typeface="Times New Roman" charset="0"/>
                  </a:rPr>
                  <a:t>The change point detected is within the range [5600, 6100]. </a:t>
                </a:r>
                <a:endParaRPr lang="en-US" sz="1600"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408454" y="897436"/>
                <a:ext cx="4757058" cy="1938992"/>
              </a:xfrm>
              <a:prstGeom prst="rect">
                <a:avLst/>
              </a:prstGeom>
              <a:blipFill rotWithShape="0">
                <a:blip r:embed="rId3"/>
                <a:stretch>
                  <a:fillRect l="-512" r="-1665" b="-943"/>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0" y="897436"/>
            <a:ext cx="4399558" cy="2455364"/>
          </a:xfrm>
          <a:prstGeom prst="rect">
            <a:avLst/>
          </a:prstGeom>
        </p:spPr>
      </p:pic>
      <p:pic>
        <p:nvPicPr>
          <p:cNvPr id="8" name="Picture 7"/>
          <p:cNvPicPr>
            <a:picLocks noChangeAspect="1"/>
          </p:cNvPicPr>
          <p:nvPr/>
        </p:nvPicPr>
        <p:blipFill>
          <a:blip r:embed="rId5"/>
          <a:stretch>
            <a:fillRect/>
          </a:stretch>
        </p:blipFill>
        <p:spPr>
          <a:xfrm>
            <a:off x="0" y="3741672"/>
            <a:ext cx="4685020" cy="2614679"/>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500983" y="3742922"/>
                <a:ext cx="4572000" cy="1938992"/>
              </a:xfrm>
              <a:prstGeom prst="rect">
                <a:avLst/>
              </a:prstGeom>
            </p:spPr>
            <p:txBody>
              <a:bodyPr>
                <a:spAutoFit/>
              </a:bodyPr>
              <a:lstStyle/>
              <a:p>
                <a:pPr marL="285750" indent="-285750">
                  <a:lnSpc>
                    <a:spcPct val="150000"/>
                  </a:lnSpc>
                  <a:buFont typeface="Wingdings" charset="2"/>
                  <a:buChar char="q"/>
                </a:pPr>
                <a:r>
                  <a:rPr lang="en-US" sz="1600" dirty="0">
                    <a:latin typeface="Times New Roman" charset="0"/>
                    <a:ea typeface="Times New Roman" charset="0"/>
                    <a:cs typeface="Times New Roman" charset="0"/>
                  </a:rPr>
                  <a:t>Based on BH procedure,  the number of rejections jumps to almost </a:t>
                </a:r>
                <a14:m>
                  <m:oMath xmlns:m="http://schemas.openxmlformats.org/officeDocument/2006/math">
                    <m:r>
                      <a:rPr lang="en-US" sz="1600">
                        <a:latin typeface="Cambria Math" charset="0"/>
                        <a:ea typeface="Times New Roman" charset="0"/>
                        <a:cs typeface="Times New Roman" charset="0"/>
                      </a:rPr>
                      <m:t>10</m:t>
                    </m:r>
                    <m:r>
                      <a:rPr lang="en-US" sz="1600" i="1">
                        <a:latin typeface="Cambria Math" charset="0"/>
                        <a:ea typeface="Times New Roman" charset="0"/>
                        <a:cs typeface="Times New Roman" charset="0"/>
                      </a:rPr>
                      <m:t>0</m:t>
                    </m:r>
                  </m:oMath>
                </a14:m>
                <a:r>
                  <a:rPr lang="en-US" sz="1600" dirty="0">
                    <a:latin typeface="Times New Roman" charset="0"/>
                    <a:ea typeface="Times New Roman" charset="0"/>
                    <a:cs typeface="Times New Roman" charset="0"/>
                  </a:rPr>
                  <a:t> at </a:t>
                </a:r>
                <a14:m>
                  <m:oMath xmlns:m="http://schemas.openxmlformats.org/officeDocument/2006/math">
                    <m:r>
                      <a:rPr lang="en-US" sz="1600" i="1">
                        <a:latin typeface="Cambria Math" charset="0"/>
                        <a:ea typeface="Times New Roman" charset="0"/>
                        <a:cs typeface="Times New Roman" charset="0"/>
                      </a:rPr>
                      <m:t>3500</m:t>
                    </m:r>
                  </m:oMath>
                </a14:m>
                <a:r>
                  <a:rPr lang="en-US" sz="1600" dirty="0">
                    <a:latin typeface="Times New Roman" charset="0"/>
                    <a:ea typeface="Times New Roman" charset="0"/>
                    <a:cs typeface="Times New Roman" charset="0"/>
                  </a:rPr>
                  <a:t>, and then goes back to </a:t>
                </a:r>
                <a14:m>
                  <m:oMath xmlns:m="http://schemas.openxmlformats.org/officeDocument/2006/math">
                    <m:r>
                      <a:rPr lang="en-US" sz="1600" i="1">
                        <a:latin typeface="Cambria Math" charset="0"/>
                        <a:ea typeface="Times New Roman" charset="0"/>
                        <a:cs typeface="Times New Roman" charset="0"/>
                      </a:rPr>
                      <m:t>0</m:t>
                    </m:r>
                  </m:oMath>
                </a14:m>
                <a:r>
                  <a:rPr lang="en-US" sz="1600" dirty="0">
                    <a:latin typeface="Times New Roman" charset="0"/>
                    <a:ea typeface="Times New Roman" charset="0"/>
                    <a:cs typeface="Times New Roman" charset="0"/>
                  </a:rPr>
                  <a:t> at </a:t>
                </a:r>
                <a14:m>
                  <m:oMath xmlns:m="http://schemas.openxmlformats.org/officeDocument/2006/math">
                    <m:r>
                      <a:rPr lang="en-US" sz="1600" i="1">
                        <a:latin typeface="Cambria Math" charset="0"/>
                        <a:ea typeface="Times New Roman" charset="0"/>
                        <a:cs typeface="Times New Roman" charset="0"/>
                      </a:rPr>
                      <m:t>5600</m:t>
                    </m:r>
                  </m:oMath>
                </a14:m>
                <a:r>
                  <a:rPr lang="en-US" sz="1600" dirty="0">
                    <a:latin typeface="Times New Roman" charset="0"/>
                    <a:ea typeface="Times New Roman" charset="0"/>
                    <a:cs typeface="Times New Roman" charset="0"/>
                  </a:rPr>
                  <a:t>.</a:t>
                </a:r>
              </a:p>
              <a:p>
                <a:pPr marL="285750" indent="-285750">
                  <a:lnSpc>
                    <a:spcPct val="150000"/>
                  </a:lnSpc>
                  <a:buFont typeface="Wingdings" charset="2"/>
                  <a:buChar char="q"/>
                </a:pPr>
                <a:r>
                  <a:rPr lang="en-US" sz="1600" dirty="0">
                    <a:latin typeface="Times New Roman" charset="0"/>
                    <a:ea typeface="Times New Roman" charset="0"/>
                    <a:cs typeface="Times New Roman" charset="0"/>
                  </a:rPr>
                  <a:t>The change point detected is within the range [6100, 6500]. </a:t>
                </a:r>
              </a:p>
            </p:txBody>
          </p:sp>
        </mc:Choice>
        <mc:Fallback xmlns="">
          <p:sp>
            <p:nvSpPr>
              <p:cNvPr id="6" name="Rectangle 5"/>
              <p:cNvSpPr>
                <a:spLocks noRot="1" noChangeAspect="1" noMove="1" noResize="1" noEditPoints="1" noAdjustHandles="1" noChangeArrowheads="1" noChangeShapeType="1" noTextEdit="1"/>
              </p:cNvSpPr>
              <p:nvPr/>
            </p:nvSpPr>
            <p:spPr>
              <a:xfrm>
                <a:off x="4500983" y="3742922"/>
                <a:ext cx="4572000" cy="1938992"/>
              </a:xfrm>
              <a:prstGeom prst="rect">
                <a:avLst/>
              </a:prstGeom>
              <a:blipFill rotWithShape="0">
                <a:blip r:embed="rId6"/>
                <a:stretch>
                  <a:fillRect l="-533" r="-1600" b="-943"/>
                </a:stretch>
              </a:blipFill>
            </p:spPr>
            <p:txBody>
              <a:bodyPr/>
              <a:lstStyle/>
              <a:p>
                <a:r>
                  <a:rPr lang="en-US">
                    <a:noFill/>
                  </a:rPr>
                  <a:t> </a:t>
                </a:r>
              </a:p>
            </p:txBody>
          </p:sp>
        </mc:Fallback>
      </mc:AlternateContent>
    </p:spTree>
    <p:extLst>
      <p:ext uri="{BB962C8B-B14F-4D97-AF65-F5344CB8AC3E}">
        <p14:creationId xmlns:p14="http://schemas.microsoft.com/office/powerpoint/2010/main" val="1455334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13</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smtClean="0">
                <a:latin typeface="Times New Roman" charset="0"/>
                <a:ea typeface="Times New Roman" charset="0"/>
                <a:cs typeface="Times New Roman" charset="0"/>
              </a:rPr>
              <a:t>DeepPurple Data Challenge </a:t>
            </a:r>
            <a:endParaRPr lang="en-US" altLang="zh-CN" sz="2800" dirty="0">
              <a:latin typeface="Times New Roman" charset="0"/>
              <a:ea typeface="Times New Roman" charset="0"/>
              <a:cs typeface="Times New Roman" charset="0"/>
            </a:endParaRPr>
          </a:p>
        </p:txBody>
      </p:sp>
      <p:sp>
        <p:nvSpPr>
          <p:cNvPr id="9" name="矩形 2"/>
          <p:cNvSpPr/>
          <p:nvPr/>
        </p:nvSpPr>
        <p:spPr>
          <a:xfrm>
            <a:off x="6055440" y="2676113"/>
            <a:ext cx="2707561" cy="3416320"/>
          </a:xfrm>
          <a:prstGeom prst="rect">
            <a:avLst/>
          </a:prstGeom>
        </p:spPr>
        <p:txBody>
          <a:bodyPr wrap="square">
            <a:spAutoFit/>
          </a:bodyPr>
          <a:lstStyle/>
          <a:p>
            <a:pPr marL="285750" indent="-285750">
              <a:lnSpc>
                <a:spcPct val="150000"/>
              </a:lnSpc>
              <a:buFont typeface="Wingdings" charset="2"/>
              <a:buChar char="q"/>
            </a:pPr>
            <a:r>
              <a:rPr lang="en-US" sz="1600" dirty="0" smtClean="0">
                <a:latin typeface="Times New Roman" charset="0"/>
                <a:ea typeface="Times New Roman" charset="0"/>
                <a:cs typeface="Times New Roman" charset="0"/>
              </a:rPr>
              <a:t>Subject 2 among 21 subjects</a:t>
            </a:r>
          </a:p>
          <a:p>
            <a:pPr marL="285750" indent="-285750">
              <a:lnSpc>
                <a:spcPct val="150000"/>
              </a:lnSpc>
              <a:buFont typeface="Wingdings" charset="2"/>
              <a:buChar char="q"/>
            </a:pPr>
            <a:r>
              <a:rPr lang="en-US" sz="1600" dirty="0" smtClean="0">
                <a:latin typeface="Times New Roman" charset="0"/>
                <a:ea typeface="Times New Roman" charset="0"/>
                <a:cs typeface="Times New Roman" charset="0"/>
              </a:rPr>
              <a:t>Four physiological data: </a:t>
            </a:r>
            <a:r>
              <a:rPr lang="en-US" sz="1600" dirty="0">
                <a:latin typeface="Times New Roman" charset="0"/>
                <a:ea typeface="Times New Roman" charset="0"/>
                <a:cs typeface="Times New Roman" charset="0"/>
              </a:rPr>
              <a:t>a</a:t>
            </a:r>
            <a:r>
              <a:rPr lang="en-US" sz="1600" dirty="0" smtClean="0">
                <a:latin typeface="Times New Roman" charset="0"/>
                <a:ea typeface="Times New Roman" charset="0"/>
                <a:cs typeface="Times New Roman" charset="0"/>
              </a:rPr>
              <a:t>ccelerometer </a:t>
            </a:r>
            <a:r>
              <a:rPr lang="en-US" sz="1600" dirty="0">
                <a:latin typeface="Times New Roman" charset="0"/>
                <a:ea typeface="Times New Roman" charset="0"/>
                <a:cs typeface="Times New Roman" charset="0"/>
              </a:rPr>
              <a:t>(ACC), e</a:t>
            </a:r>
            <a:r>
              <a:rPr lang="en-US" sz="1600" dirty="0" smtClean="0">
                <a:latin typeface="Times New Roman" charset="0"/>
                <a:ea typeface="Times New Roman" charset="0"/>
                <a:cs typeface="Times New Roman" charset="0"/>
              </a:rPr>
              <a:t>lectro-dermal </a:t>
            </a:r>
            <a:r>
              <a:rPr lang="en-US" sz="1600" dirty="0">
                <a:latin typeface="Times New Roman" charset="0"/>
                <a:ea typeface="Times New Roman" charset="0"/>
                <a:cs typeface="Times New Roman" charset="0"/>
              </a:rPr>
              <a:t>activity (EDA), </a:t>
            </a:r>
            <a:r>
              <a:rPr lang="en-US" sz="1600" dirty="0" smtClean="0">
                <a:latin typeface="Times New Roman" charset="0"/>
                <a:ea typeface="Times New Roman" charset="0"/>
                <a:cs typeface="Times New Roman" charset="0"/>
              </a:rPr>
              <a:t> heart </a:t>
            </a:r>
            <a:r>
              <a:rPr lang="en-US" sz="1600" dirty="0">
                <a:latin typeface="Times New Roman" charset="0"/>
                <a:ea typeface="Times New Roman" charset="0"/>
                <a:cs typeface="Times New Roman" charset="0"/>
              </a:rPr>
              <a:t>rate (</a:t>
            </a:r>
            <a:r>
              <a:rPr lang="en-US" sz="1600" dirty="0" smtClean="0">
                <a:latin typeface="Times New Roman" charset="0"/>
                <a:ea typeface="Times New Roman" charset="0"/>
                <a:cs typeface="Times New Roman" charset="0"/>
              </a:rPr>
              <a:t>HR), skin </a:t>
            </a:r>
            <a:r>
              <a:rPr lang="en-US" sz="1600" dirty="0">
                <a:latin typeface="Times New Roman" charset="0"/>
                <a:ea typeface="Times New Roman" charset="0"/>
                <a:cs typeface="Times New Roman" charset="0"/>
              </a:rPr>
              <a:t>temperature (Temp)</a:t>
            </a:r>
            <a:endParaRPr lang="en-US" altLang="zh-CN" sz="1600" dirty="0">
              <a:latin typeface="Times New Roman" charset="0"/>
              <a:ea typeface="Times New Roman" charset="0"/>
              <a:cs typeface="Times New Roman" charset="0"/>
            </a:endParaRPr>
          </a:p>
          <a:p>
            <a:pPr marL="285750" indent="-285750">
              <a:lnSpc>
                <a:spcPct val="150000"/>
              </a:lnSpc>
              <a:buFont typeface="Wingdings" charset="2"/>
              <a:buChar char="q"/>
            </a:pPr>
            <a:r>
              <a:rPr lang="en-US" sz="1600" dirty="0" smtClean="0">
                <a:latin typeface="Times New Roman" charset="0"/>
                <a:ea typeface="Times New Roman" charset="0"/>
                <a:cs typeface="Times New Roman" charset="0"/>
              </a:rPr>
              <a:t>Use physiological data to infer infection</a:t>
            </a:r>
            <a:endParaRPr lang="en-US" sz="1600" dirty="0">
              <a:latin typeface="Times New Roman" charset="0"/>
              <a:ea typeface="Times New Roman" charset="0"/>
              <a:cs typeface="Times New Roman" charset="0"/>
            </a:endParaRPr>
          </a:p>
        </p:txBody>
      </p:sp>
      <p:pic>
        <p:nvPicPr>
          <p:cNvPr id="10" name="Picture 9"/>
          <p:cNvPicPr>
            <a:picLocks noChangeAspect="1"/>
          </p:cNvPicPr>
          <p:nvPr/>
        </p:nvPicPr>
        <p:blipFill>
          <a:blip r:embed="rId3"/>
          <a:stretch>
            <a:fillRect/>
          </a:stretch>
        </p:blipFill>
        <p:spPr>
          <a:xfrm>
            <a:off x="200493" y="2676113"/>
            <a:ext cx="5939376" cy="3566604"/>
          </a:xfrm>
          <a:prstGeom prst="rect">
            <a:avLst/>
          </a:prstGeom>
        </p:spPr>
      </p:pic>
      <p:sp>
        <p:nvSpPr>
          <p:cNvPr id="5" name="TextBox 4"/>
          <p:cNvSpPr txBox="1"/>
          <p:nvPr/>
        </p:nvSpPr>
        <p:spPr>
          <a:xfrm>
            <a:off x="441139" y="897436"/>
            <a:ext cx="8372805" cy="1615827"/>
          </a:xfrm>
          <a:prstGeom prst="rect">
            <a:avLst/>
          </a:prstGeom>
          <a:noFill/>
        </p:spPr>
        <p:txBody>
          <a:bodyPr wrap="none" rtlCol="0">
            <a:spAutoFit/>
          </a:bodyPr>
          <a:lstStyle/>
          <a:p>
            <a:pPr marL="285750" indent="-285750">
              <a:lnSpc>
                <a:spcPct val="150000"/>
              </a:lnSpc>
              <a:buFont typeface="Wingdings" charset="2"/>
              <a:buChar char="q"/>
            </a:pPr>
            <a:r>
              <a:rPr lang="en-US" dirty="0">
                <a:latin typeface="Times New Roman" charset="0"/>
                <a:ea typeface="Times New Roman" charset="0"/>
                <a:cs typeface="Times New Roman" charset="0"/>
              </a:rPr>
              <a:t>Two main techniques:</a:t>
            </a:r>
            <a:endParaRPr lang="en-US" i="1" dirty="0">
              <a:latin typeface="Times New Roman" charset="0"/>
              <a:ea typeface="Times New Roman" charset="0"/>
              <a:cs typeface="Times New Roman" charset="0"/>
            </a:endParaRPr>
          </a:p>
          <a:p>
            <a:pPr marL="742950" lvl="1" indent="-285750">
              <a:lnSpc>
                <a:spcPct val="150000"/>
              </a:lnSpc>
              <a:buFont typeface="Wingdings" charset="2"/>
              <a:buChar char="v"/>
            </a:pPr>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Estimate local spectral density (Short-window </a:t>
            </a:r>
            <a:r>
              <a:rPr lang="en-US" dirty="0">
                <a:latin typeface="Times New Roman" charset="0"/>
                <a:ea typeface="Times New Roman" charset="0"/>
                <a:cs typeface="Times New Roman" charset="0"/>
              </a:rPr>
              <a:t>Fourier </a:t>
            </a:r>
            <a:r>
              <a:rPr lang="en-US" dirty="0" smtClean="0">
                <a:latin typeface="Times New Roman" charset="0"/>
                <a:ea typeface="Times New Roman" charset="0"/>
                <a:cs typeface="Times New Roman" charset="0"/>
              </a:rPr>
              <a:t>transform)</a:t>
            </a:r>
            <a:endParaRPr lang="en-US" dirty="0">
              <a:latin typeface="Times New Roman" charset="0"/>
              <a:ea typeface="Times New Roman" charset="0"/>
              <a:cs typeface="Times New Roman" charset="0"/>
            </a:endParaRPr>
          </a:p>
          <a:p>
            <a:pPr marL="742950" lvl="1" indent="-285750">
              <a:lnSpc>
                <a:spcPct val="150000"/>
              </a:lnSpc>
              <a:buFont typeface="Wingdings" charset="2"/>
              <a:buChar char="v"/>
            </a:pPr>
            <a:r>
              <a:rPr lang="en-US" i="1" dirty="0">
                <a:latin typeface="Times New Roman" charset="0"/>
                <a:ea typeface="Times New Roman" charset="0"/>
                <a:cs typeface="Times New Roman" charset="0"/>
              </a:rPr>
              <a:t> </a:t>
            </a:r>
            <a:r>
              <a:rPr lang="en-US" dirty="0">
                <a:latin typeface="Times New Roman" charset="0"/>
                <a:ea typeface="Times New Roman" charset="0"/>
                <a:cs typeface="Times New Roman" charset="0"/>
              </a:rPr>
              <a:t>Dynamic time warping (DTW) </a:t>
            </a:r>
            <a:r>
              <a:rPr lang="en-US" dirty="0" smtClean="0">
                <a:latin typeface="Times New Roman" charset="0"/>
                <a:ea typeface="Times New Roman" charset="0"/>
                <a:cs typeface="Times New Roman" charset="0"/>
              </a:rPr>
              <a:t>algorithm: compute the distance between curves</a:t>
            </a:r>
            <a:endParaRPr lang="en-US" i="1" dirty="0">
              <a:latin typeface="Cambria Math" charset="0"/>
              <a:ea typeface="Times New Roman" charset="0"/>
              <a:cs typeface="Times New Roman" charset="0"/>
            </a:endParaRPr>
          </a:p>
          <a:p>
            <a:endParaRPr lang="en-US" dirty="0"/>
          </a:p>
        </p:txBody>
      </p:sp>
    </p:spTree>
    <p:extLst>
      <p:ext uri="{BB962C8B-B14F-4D97-AF65-F5344CB8AC3E}">
        <p14:creationId xmlns:p14="http://schemas.microsoft.com/office/powerpoint/2010/main" val="886500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pPr>
                <a:defRPr/>
              </a:pPr>
              <a:t>14</a:t>
            </a:fld>
            <a:endParaRPr lang="en-US"/>
          </a:p>
        </p:txBody>
      </p:sp>
      <p:sp>
        <p:nvSpPr>
          <p:cNvPr id="3" name="Content Placeholder 2"/>
          <p:cNvSpPr>
            <a:spLocks noGrp="1"/>
          </p:cNvSpPr>
          <p:nvPr>
            <p:ph sz="quarter" idx="13"/>
          </p:nvPr>
        </p:nvSpPr>
        <p:spPr>
          <a:xfrm>
            <a:off x="107928" y="2787737"/>
            <a:ext cx="8686800" cy="1332781"/>
          </a:xfrm>
        </p:spPr>
        <p:txBody>
          <a:bodyPr/>
          <a:lstStyle/>
          <a:p>
            <a:pPr marL="0" indent="0" algn="ctr">
              <a:buNone/>
            </a:pPr>
            <a:r>
              <a:rPr lang="en-US" sz="3600" dirty="0" smtClean="0">
                <a:solidFill>
                  <a:srgbClr val="0070C0"/>
                </a:solidFill>
              </a:rPr>
              <a:t>Backup Slides</a:t>
            </a:r>
            <a:endParaRPr lang="en-US" sz="3600" dirty="0">
              <a:solidFill>
                <a:srgbClr val="0070C0"/>
              </a:solidFill>
            </a:endParaRPr>
          </a:p>
        </p:txBody>
      </p:sp>
    </p:spTree>
    <p:extLst>
      <p:ext uri="{BB962C8B-B14F-4D97-AF65-F5344CB8AC3E}">
        <p14:creationId xmlns:p14="http://schemas.microsoft.com/office/powerpoint/2010/main" val="2011131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6457950" y="6439475"/>
            <a:ext cx="2057400" cy="365125"/>
          </a:xfrm>
        </p:spPr>
        <p:txBody>
          <a:bodyPr/>
          <a:lstStyle/>
          <a:p>
            <a:pPr>
              <a:defRPr/>
            </a:pPr>
            <a:fld id="{231CC523-8BC6-4921-807A-66BD262F34AB}" type="slidenum">
              <a:rPr lang="en-US" smtClean="0">
                <a:latin typeface="Tahoma" charset="0"/>
                <a:ea typeface="Tahoma" charset="0"/>
                <a:cs typeface="Tahoma" charset="0"/>
              </a:rPr>
              <a:pPr>
                <a:defRPr/>
              </a:pPr>
              <a:t>15</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smtClean="0">
                <a:latin typeface="Times New Roman" charset="0"/>
                <a:ea typeface="Times New Roman" charset="0"/>
                <a:cs typeface="Times New Roman" charset="0"/>
              </a:rPr>
              <a:t>Predicting Rare Events</a:t>
            </a:r>
            <a:endParaRPr lang="en-US" altLang="zh-CN" sz="3200" dirty="0">
              <a:latin typeface="Times New Roman" charset="0"/>
              <a:ea typeface="Times New Roman" charset="0"/>
              <a:cs typeface="Times New Roman" charset="0"/>
            </a:endParaRPr>
          </a:p>
        </p:txBody>
      </p:sp>
      <p:sp>
        <p:nvSpPr>
          <p:cNvPr id="3" name="矩形 2"/>
          <p:cNvSpPr/>
          <p:nvPr/>
        </p:nvSpPr>
        <p:spPr>
          <a:xfrm>
            <a:off x="282102" y="881598"/>
            <a:ext cx="8719658" cy="3231654"/>
          </a:xfrm>
          <a:prstGeom prst="rect">
            <a:avLst/>
          </a:prstGeom>
        </p:spPr>
        <p:txBody>
          <a:bodyPr wrap="square">
            <a:spAutoFit/>
          </a:bodyPr>
          <a:lstStyle/>
          <a:p>
            <a:pPr marL="285750" indent="-285750">
              <a:buFont typeface="Wingdings" charset="2"/>
              <a:buChar char="q"/>
            </a:pPr>
            <a:r>
              <a:rPr lang="en-US" dirty="0" smtClean="0">
                <a:latin typeface="Times New Roman" charset="0"/>
                <a:ea typeface="Times New Roman" charset="0"/>
                <a:cs typeface="Times New Roman" charset="0"/>
              </a:rPr>
              <a:t>We proposed </a:t>
            </a:r>
            <a:r>
              <a:rPr lang="en-US" dirty="0">
                <a:latin typeface="Times New Roman" charset="0"/>
                <a:ea typeface="Times New Roman" charset="0"/>
                <a:cs typeface="Times New Roman" charset="0"/>
              </a:rPr>
              <a:t>a new </a:t>
            </a:r>
            <a:r>
              <a:rPr lang="en-US" dirty="0" smtClean="0">
                <a:latin typeface="Times New Roman" charset="0"/>
                <a:ea typeface="Times New Roman" charset="0"/>
                <a:cs typeface="Times New Roman" charset="0"/>
              </a:rPr>
              <a:t>class of models in </a:t>
            </a:r>
            <a:r>
              <a:rPr lang="en-US" dirty="0">
                <a:latin typeface="Times New Roman" charset="0"/>
                <a:ea typeface="Times New Roman" charset="0"/>
                <a:cs typeface="Times New Roman" charset="0"/>
              </a:rPr>
              <a:t>order to explore and quantify causal relationships </a:t>
            </a:r>
            <a:r>
              <a:rPr lang="en-US" dirty="0" smtClean="0">
                <a:latin typeface="Times New Roman" charset="0"/>
                <a:ea typeface="Times New Roman" charset="0"/>
                <a:cs typeface="Times New Roman" charset="0"/>
              </a:rPr>
              <a:t>between stochastic </a:t>
            </a:r>
            <a:r>
              <a:rPr lang="en-US" dirty="0">
                <a:latin typeface="Times New Roman" charset="0"/>
                <a:ea typeface="Times New Roman" charset="0"/>
                <a:cs typeface="Times New Roman" charset="0"/>
              </a:rPr>
              <a:t>processes when rare events (such as drastic changes and extreme values) happen </a:t>
            </a:r>
            <a:endParaRPr lang="en-US" dirty="0" smtClean="0">
              <a:latin typeface="Times New Roman" charset="0"/>
              <a:ea typeface="Times New Roman" charset="0"/>
              <a:cs typeface="Times New Roman" charset="0"/>
            </a:endParaRPr>
          </a:p>
          <a:p>
            <a:pPr marL="285750" indent="-285750">
              <a:buFont typeface="Wingdings" charset="2"/>
              <a:buChar char="q"/>
            </a:pPr>
            <a:endParaRPr lang="en-US" dirty="0" smtClean="0">
              <a:latin typeface="Times New Roman" charset="0"/>
              <a:ea typeface="Times New Roman" charset="0"/>
              <a:cs typeface="Times New Roman" charset="0"/>
            </a:endParaRPr>
          </a:p>
          <a:p>
            <a:pPr marL="742950" lvl="1" indent="-285750">
              <a:buFont typeface="Wingdings" charset="2"/>
              <a:buChar char="v"/>
            </a:pPr>
            <a:r>
              <a:rPr lang="en-US" sz="1600" dirty="0">
                <a:latin typeface="Times New Roman" charset="0"/>
                <a:ea typeface="Times New Roman" charset="0"/>
                <a:cs typeface="Times New Roman" charset="0"/>
              </a:rPr>
              <a:t>The model was inspired by the fact that </a:t>
            </a:r>
            <a:r>
              <a:rPr lang="en-US" sz="1600" dirty="0" smtClean="0">
                <a:latin typeface="Times New Roman" charset="0"/>
                <a:ea typeface="Times New Roman" charset="0"/>
                <a:cs typeface="Times New Roman" charset="0"/>
              </a:rPr>
              <a:t>extreme </a:t>
            </a:r>
            <a:r>
              <a:rPr lang="en-US" sz="1600" dirty="0">
                <a:latin typeface="Times New Roman" charset="0"/>
                <a:ea typeface="Times New Roman" charset="0"/>
                <a:cs typeface="Times New Roman" charset="0"/>
              </a:rPr>
              <a:t>values are usually heavy tailed random </a:t>
            </a:r>
            <a:r>
              <a:rPr lang="en-US" sz="1600" dirty="0" smtClean="0">
                <a:latin typeface="Times New Roman" charset="0"/>
                <a:ea typeface="Times New Roman" charset="0"/>
                <a:cs typeface="Times New Roman" charset="0"/>
              </a:rPr>
              <a:t>variables. The models seek to predict rare events by modeling the functional causal relationship among extreme values of time series </a:t>
            </a:r>
          </a:p>
          <a:p>
            <a:pPr marL="742950" lvl="1" indent="-285750">
              <a:buFont typeface="Wingdings" charset="2"/>
              <a:buChar char="v"/>
            </a:pPr>
            <a:endParaRPr lang="en-US"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We </a:t>
            </a:r>
            <a:r>
              <a:rPr lang="en-US" sz="1600" dirty="0">
                <a:latin typeface="Times New Roman" charset="0"/>
                <a:ea typeface="Times New Roman" charset="0"/>
                <a:cs typeface="Times New Roman" charset="0"/>
              </a:rPr>
              <a:t>have developed an efficient and robust sequential Monte Carlo </a:t>
            </a:r>
            <a:r>
              <a:rPr lang="en-US" sz="1600" dirty="0" smtClean="0">
                <a:latin typeface="Times New Roman" charset="0"/>
                <a:ea typeface="Times New Roman" charset="0"/>
                <a:cs typeface="Times New Roman" charset="0"/>
              </a:rPr>
              <a:t>software </a:t>
            </a:r>
            <a:r>
              <a:rPr lang="en-US" altLang="zh-CN" sz="1600" dirty="0" smtClean="0">
                <a:latin typeface="Times New Roman" charset="0"/>
                <a:ea typeface="Times New Roman" charset="0"/>
                <a:cs typeface="Times New Roman" charset="0"/>
              </a:rPr>
              <a:t>to infer the parameters of the models from a Bayesian perspective</a:t>
            </a:r>
            <a:endParaRPr lang="en-US" sz="1600" dirty="0" smtClean="0">
              <a:latin typeface="Times New Roman" charset="0"/>
              <a:ea typeface="Times New Roman" charset="0"/>
              <a:cs typeface="Times New Roman" charset="0"/>
            </a:endParaRPr>
          </a:p>
          <a:p>
            <a:endParaRPr lang="en-US" altLang="zh-CN" dirty="0" smtClean="0">
              <a:latin typeface="Times New Roman" charset="0"/>
              <a:ea typeface="Times New Roman" charset="0"/>
              <a:cs typeface="Times New Roman" charset="0"/>
            </a:endParaRPr>
          </a:p>
          <a:p>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399502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16</a:t>
            </a:fld>
            <a:endParaRPr lang="en-US">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smtClean="0">
                <a:latin typeface="Times New Roman" charset="0"/>
                <a:ea typeface="Times New Roman" charset="0"/>
                <a:cs typeface="Times New Roman" charset="0"/>
              </a:rPr>
              <a:t>Predicting Rare Events </a:t>
            </a:r>
            <a:endParaRPr lang="en-US" altLang="zh-CN" sz="3200" dirty="0">
              <a:latin typeface="Times New Roman" charset="0"/>
              <a:ea typeface="Times New Roman" charset="0"/>
              <a:cs typeface="Times New Roman" charset="0"/>
            </a:endParaRPr>
          </a:p>
        </p:txBody>
      </p:sp>
      <p:sp>
        <p:nvSpPr>
          <p:cNvPr id="3" name="矩形 2"/>
          <p:cNvSpPr/>
          <p:nvPr/>
        </p:nvSpPr>
        <p:spPr>
          <a:xfrm>
            <a:off x="5472953" y="1661013"/>
            <a:ext cx="3593892" cy="4278094"/>
          </a:xfrm>
          <a:prstGeom prst="rect">
            <a:avLst/>
          </a:prstGeom>
        </p:spPr>
        <p:txBody>
          <a:bodyPr wrap="square">
            <a:spAutoFit/>
          </a:bodyPr>
          <a:lstStyle/>
          <a:p>
            <a:pPr marL="285750" indent="-285750">
              <a:buFont typeface="Wingdings" charset="2"/>
              <a:buChar char="v"/>
            </a:pPr>
            <a:r>
              <a:rPr lang="en-US" sz="1600" dirty="0" smtClean="0">
                <a:latin typeface="Times New Roman" charset="0"/>
                <a:ea typeface="Times New Roman" charset="0"/>
                <a:cs typeface="Times New Roman" charset="0"/>
              </a:rPr>
              <a:t>The left plot shows the locations of 8 observation stations</a:t>
            </a:r>
          </a:p>
          <a:p>
            <a:pPr marL="285750" indent="-285750">
              <a:buFont typeface="Arial" charset="0"/>
              <a:buChar char="•"/>
            </a:pPr>
            <a:endParaRPr lang="en-US" sz="1600" dirty="0" smtClean="0">
              <a:latin typeface="Times New Roman" charset="0"/>
              <a:ea typeface="Times New Roman" charset="0"/>
              <a:cs typeface="Times New Roman" charset="0"/>
            </a:endParaRPr>
          </a:p>
          <a:p>
            <a:pPr marL="285750" indent="-285750">
              <a:buFont typeface="Wingdings" charset="2"/>
              <a:buChar char="v"/>
            </a:pPr>
            <a:r>
              <a:rPr lang="en-US" sz="1600" dirty="0" smtClean="0">
                <a:latin typeface="Times New Roman" charset="0"/>
                <a:ea typeface="Times New Roman" charset="0"/>
                <a:cs typeface="Times New Roman" charset="0"/>
              </a:rPr>
              <a:t>They lead to different ROC curves mainly due </a:t>
            </a:r>
            <a:r>
              <a:rPr lang="en-US" sz="1600" dirty="0">
                <a:latin typeface="Times New Roman" charset="0"/>
                <a:ea typeface="Times New Roman" charset="0"/>
                <a:cs typeface="Times New Roman" charset="0"/>
              </a:rPr>
              <a:t>to </a:t>
            </a:r>
            <a:endParaRPr lang="en-US" sz="1600" dirty="0" smtClean="0">
              <a:latin typeface="Times New Roman" charset="0"/>
              <a:ea typeface="Times New Roman" charset="0"/>
              <a:cs typeface="Times New Roman" charset="0"/>
            </a:endParaRPr>
          </a:p>
          <a:p>
            <a:pPr marL="800100" lvl="1" indent="-342900">
              <a:buFont typeface="+mj-lt"/>
              <a:buAutoNum type="arabicParenR"/>
            </a:pPr>
            <a:r>
              <a:rPr lang="en-US" sz="1600" dirty="0" smtClean="0">
                <a:latin typeface="Times New Roman" charset="0"/>
                <a:ea typeface="Times New Roman" charset="0"/>
                <a:cs typeface="Times New Roman" charset="0"/>
              </a:rPr>
              <a:t>the </a:t>
            </a:r>
            <a:r>
              <a:rPr lang="en-US" sz="1600" dirty="0">
                <a:latin typeface="Times New Roman" charset="0"/>
                <a:ea typeface="Times New Roman" charset="0"/>
                <a:cs typeface="Times New Roman" charset="0"/>
              </a:rPr>
              <a:t>data variations in stations (since </a:t>
            </a:r>
            <a:r>
              <a:rPr lang="en-US" sz="1600" dirty="0" smtClean="0">
                <a:latin typeface="Times New Roman" charset="0"/>
                <a:ea typeface="Times New Roman" charset="0"/>
                <a:cs typeface="Times New Roman" charset="0"/>
              </a:rPr>
              <a:t>the ozone </a:t>
            </a:r>
            <a:r>
              <a:rPr lang="en-US" sz="1600" dirty="0">
                <a:latin typeface="Times New Roman" charset="0"/>
                <a:ea typeface="Times New Roman" charset="0"/>
                <a:cs typeface="Times New Roman" charset="0"/>
              </a:rPr>
              <a:t>distributions </a:t>
            </a:r>
            <a:r>
              <a:rPr lang="en-US" sz="1600" dirty="0" smtClean="0">
                <a:latin typeface="Times New Roman" charset="0"/>
                <a:ea typeface="Times New Roman" charset="0"/>
                <a:cs typeface="Times New Roman" charset="0"/>
              </a:rPr>
              <a:t>highly depend on the local weather and vary </a:t>
            </a:r>
            <a:r>
              <a:rPr lang="en-US" sz="1600" dirty="0">
                <a:latin typeface="Times New Roman" charset="0"/>
                <a:ea typeface="Times New Roman" charset="0"/>
                <a:cs typeface="Times New Roman" charset="0"/>
              </a:rPr>
              <a:t>a </a:t>
            </a:r>
            <a:r>
              <a:rPr lang="en-US" sz="1600" dirty="0" smtClean="0">
                <a:latin typeface="Times New Roman" charset="0"/>
                <a:ea typeface="Times New Roman" charset="0"/>
                <a:cs typeface="Times New Roman" charset="0"/>
              </a:rPr>
              <a:t>lot)</a:t>
            </a:r>
          </a:p>
          <a:p>
            <a:pPr marL="800100" lvl="1" indent="-342900">
              <a:buFont typeface="+mj-lt"/>
              <a:buAutoNum type="arabicParenR"/>
            </a:pPr>
            <a:r>
              <a:rPr lang="en-US" sz="1600" dirty="0" smtClean="0">
                <a:latin typeface="Times New Roman" charset="0"/>
                <a:ea typeface="Times New Roman" charset="0"/>
                <a:cs typeface="Times New Roman" charset="0"/>
              </a:rPr>
              <a:t>the variances of our Monte Carlo methods</a:t>
            </a:r>
          </a:p>
          <a:p>
            <a:pPr lvl="1"/>
            <a:r>
              <a:rPr lang="en-US" sz="1600" dirty="0" smtClean="0">
                <a:latin typeface="Times New Roman" charset="0"/>
                <a:ea typeface="Times New Roman" charset="0"/>
                <a:cs typeface="Times New Roman" charset="0"/>
              </a:rPr>
              <a:t> </a:t>
            </a:r>
          </a:p>
          <a:p>
            <a:pPr marL="342900" indent="-342900">
              <a:buFont typeface="Wingdings" charset="2"/>
              <a:buChar char="v"/>
            </a:pPr>
            <a:r>
              <a:rPr lang="en-US" sz="1600" dirty="0" smtClean="0">
                <a:latin typeface="Times New Roman" charset="0"/>
                <a:ea typeface="Times New Roman" charset="0"/>
                <a:cs typeface="Times New Roman" charset="0"/>
              </a:rPr>
              <a:t>It is possible to improve the predictions by fine tuning prior information for each station (currently we use the same model and prior)</a:t>
            </a:r>
            <a:endParaRPr lang="en-US" sz="1600" dirty="0">
              <a:latin typeface="Times New Roman" charset="0"/>
              <a:ea typeface="Times New Roman" charset="0"/>
              <a:cs typeface="Times New Roman" charset="0"/>
            </a:endParaRPr>
          </a:p>
        </p:txBody>
      </p:sp>
      <p:grpSp>
        <p:nvGrpSpPr>
          <p:cNvPr id="11" name="Group 10"/>
          <p:cNvGrpSpPr/>
          <p:nvPr/>
        </p:nvGrpSpPr>
        <p:grpSpPr>
          <a:xfrm>
            <a:off x="256062" y="1679472"/>
            <a:ext cx="5233696" cy="4361049"/>
            <a:chOff x="150628" y="1437426"/>
            <a:chExt cx="5233696" cy="4361049"/>
          </a:xfrm>
        </p:grpSpPr>
        <p:pic>
          <p:nvPicPr>
            <p:cNvPr id="9" name="Picture 8"/>
            <p:cNvPicPr>
              <a:picLocks noChangeAspect="1"/>
            </p:cNvPicPr>
            <p:nvPr/>
          </p:nvPicPr>
          <p:blipFill>
            <a:blip r:embed="rId3"/>
            <a:stretch>
              <a:fillRect/>
            </a:stretch>
          </p:blipFill>
          <p:spPr>
            <a:xfrm>
              <a:off x="150628" y="1437426"/>
              <a:ext cx="5233696" cy="4258277"/>
            </a:xfrm>
            <a:prstGeom prst="rect">
              <a:avLst/>
            </a:prstGeom>
          </p:spPr>
        </p:pic>
        <p:pic>
          <p:nvPicPr>
            <p:cNvPr id="10" name="Picture 9"/>
            <p:cNvPicPr>
              <a:picLocks noChangeAspect="1"/>
            </p:cNvPicPr>
            <p:nvPr/>
          </p:nvPicPr>
          <p:blipFill>
            <a:blip r:embed="rId4"/>
            <a:stretch>
              <a:fillRect/>
            </a:stretch>
          </p:blipFill>
          <p:spPr>
            <a:xfrm>
              <a:off x="186080" y="5382684"/>
              <a:ext cx="1419425" cy="415791"/>
            </a:xfrm>
            <a:prstGeom prst="rect">
              <a:avLst/>
            </a:prstGeom>
          </p:spPr>
        </p:pic>
      </p:grpSp>
      <p:sp>
        <p:nvSpPr>
          <p:cNvPr id="5" name="TextBox 4"/>
          <p:cNvSpPr txBox="1"/>
          <p:nvPr/>
        </p:nvSpPr>
        <p:spPr>
          <a:xfrm>
            <a:off x="291514" y="997239"/>
            <a:ext cx="6629400" cy="677108"/>
          </a:xfrm>
          <a:prstGeom prst="rect">
            <a:avLst/>
          </a:prstGeom>
          <a:noFill/>
        </p:spPr>
        <p:txBody>
          <a:bodyPr wrap="square" rtlCol="0">
            <a:spAutoFit/>
          </a:bodyPr>
          <a:lstStyle/>
          <a:p>
            <a:r>
              <a:rPr lang="en-US" altLang="zh-CN" sz="2000" dirty="0">
                <a:latin typeface="Times New Roman" charset="0"/>
                <a:ea typeface="Times New Roman" charset="0"/>
                <a:cs typeface="Times New Roman" charset="0"/>
              </a:rPr>
              <a:t>An application: to predict the days with extreme </a:t>
            </a:r>
            <a:r>
              <a:rPr lang="en-US" sz="2000" dirty="0">
                <a:latin typeface="Times New Roman" charset="0"/>
                <a:ea typeface="Times New Roman" charset="0"/>
                <a:cs typeface="Times New Roman" charset="0"/>
              </a:rPr>
              <a:t>ozone density</a:t>
            </a:r>
          </a:p>
          <a:p>
            <a:endParaRPr lang="en-US" dirty="0"/>
          </a:p>
        </p:txBody>
      </p:sp>
    </p:spTree>
    <p:extLst>
      <p:ext uri="{BB962C8B-B14F-4D97-AF65-F5344CB8AC3E}">
        <p14:creationId xmlns:p14="http://schemas.microsoft.com/office/powerpoint/2010/main" val="1524258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6457950" y="6439475"/>
            <a:ext cx="2057400" cy="365125"/>
          </a:xfrm>
        </p:spPr>
        <p:txBody>
          <a:bodyPr/>
          <a:lstStyle/>
          <a:p>
            <a:pPr>
              <a:defRPr/>
            </a:pPr>
            <a:fld id="{231CC523-8BC6-4921-807A-66BD262F34AB}" type="slidenum">
              <a:rPr lang="en-US" smtClean="0">
                <a:latin typeface="Tahoma" charset="0"/>
                <a:ea typeface="Tahoma" charset="0"/>
                <a:cs typeface="Tahoma" charset="0"/>
              </a:rPr>
              <a:pPr>
                <a:defRPr/>
              </a:pPr>
              <a:t>17</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smtClean="0">
                <a:latin typeface="Times New Roman" charset="0"/>
                <a:ea typeface="Times New Roman" charset="0"/>
                <a:cs typeface="Times New Roman" charset="0"/>
              </a:rPr>
              <a:t>Predicting Rare Events</a:t>
            </a:r>
            <a:endParaRPr lang="en-US" altLang="zh-CN" sz="3200" dirty="0">
              <a:latin typeface="Times New Roman" charset="0"/>
              <a:ea typeface="Times New Roman" charset="0"/>
              <a:cs typeface="Times New Roman" charset="0"/>
            </a:endParaRPr>
          </a:p>
        </p:txBody>
      </p:sp>
      <p:sp>
        <p:nvSpPr>
          <p:cNvPr id="17" name="矩形 12"/>
          <p:cNvSpPr/>
          <p:nvPr/>
        </p:nvSpPr>
        <p:spPr>
          <a:xfrm>
            <a:off x="4724400" y="970281"/>
            <a:ext cx="4378960" cy="5016758"/>
          </a:xfrm>
          <a:prstGeom prst="rect">
            <a:avLst/>
          </a:prstGeom>
        </p:spPr>
        <p:txBody>
          <a:bodyPr wrap="square">
            <a:spAutoFit/>
          </a:bodyPr>
          <a:lstStyle/>
          <a:p>
            <a:endParaRPr lang="en-US"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We use the ozone and temperature data recorded at </a:t>
            </a:r>
            <a:r>
              <a:rPr lang="en-US" sz="1600" dirty="0">
                <a:latin typeface="Times New Roman" charset="0"/>
                <a:ea typeface="Times New Roman" charset="0"/>
                <a:cs typeface="Times New Roman" charset="0"/>
              </a:rPr>
              <a:t>8 </a:t>
            </a:r>
            <a:r>
              <a:rPr lang="en-US" sz="1600" dirty="0" smtClean="0">
                <a:latin typeface="Times New Roman" charset="0"/>
                <a:ea typeface="Times New Roman" charset="0"/>
                <a:cs typeface="Times New Roman" charset="0"/>
              </a:rPr>
              <a:t>observation stations </a:t>
            </a:r>
            <a:r>
              <a:rPr lang="en-US" sz="1600" dirty="0">
                <a:latin typeface="Times New Roman" charset="0"/>
                <a:ea typeface="Times New Roman" charset="0"/>
                <a:cs typeface="Times New Roman" charset="0"/>
              </a:rPr>
              <a:t>around Boston during 2003-2012 summer time (May-Sept)</a:t>
            </a:r>
            <a:endParaRPr lang="en-US" altLang="zh-CN" sz="1600" dirty="0">
              <a:latin typeface="Times New Roman" charset="0"/>
              <a:ea typeface="Times New Roman" charset="0"/>
              <a:cs typeface="Times New Roman" charset="0"/>
            </a:endParaRPr>
          </a:p>
          <a:p>
            <a:pPr marL="742950" lvl="1" indent="-285750">
              <a:buFont typeface="Wingdings" charset="2"/>
              <a:buChar char="v"/>
            </a:pPr>
            <a:endParaRPr lang="en-US"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The left plot shows the receiver </a:t>
            </a:r>
            <a:r>
              <a:rPr lang="en-US" sz="1600" dirty="0">
                <a:latin typeface="Times New Roman" charset="0"/>
                <a:ea typeface="Times New Roman" charset="0"/>
                <a:cs typeface="Times New Roman" charset="0"/>
              </a:rPr>
              <a:t>operating characteristic (ROC) curve </a:t>
            </a:r>
            <a:r>
              <a:rPr lang="en-US" sz="1600" dirty="0" smtClean="0">
                <a:latin typeface="Times New Roman" charset="0"/>
                <a:ea typeface="Times New Roman" charset="0"/>
                <a:cs typeface="Times New Roman" charset="0"/>
              </a:rPr>
              <a:t>for </a:t>
            </a:r>
            <a:r>
              <a:rPr lang="en-US" sz="1600" dirty="0">
                <a:latin typeface="Times New Roman" charset="0"/>
                <a:ea typeface="Times New Roman" charset="0"/>
                <a:cs typeface="Times New Roman" charset="0"/>
              </a:rPr>
              <a:t>one-day ahead prediction of extreme </a:t>
            </a:r>
            <a:r>
              <a:rPr lang="en-US" sz="1600" dirty="0" smtClean="0">
                <a:latin typeface="Times New Roman" charset="0"/>
                <a:ea typeface="Times New Roman" charset="0"/>
                <a:cs typeface="Times New Roman" charset="0"/>
              </a:rPr>
              <a:t>ozone</a:t>
            </a:r>
          </a:p>
          <a:p>
            <a:pPr marL="742950" lvl="1" indent="-285750">
              <a:buFont typeface="Wingdings" charset="2"/>
              <a:buChar char="v"/>
            </a:pPr>
            <a:endParaRPr lang="en-US" sz="1600" dirty="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The better curves deviate more from the </a:t>
            </a:r>
            <a:r>
              <a:rPr lang="en-US" sz="1600" dirty="0">
                <a:latin typeface="Times New Roman" charset="0"/>
                <a:ea typeface="Times New Roman" charset="0"/>
                <a:cs typeface="Times New Roman" charset="0"/>
              </a:rPr>
              <a:t>diagonal line </a:t>
            </a:r>
            <a:r>
              <a:rPr lang="en-US" sz="1600" dirty="0" smtClean="0">
                <a:latin typeface="Times New Roman" charset="0"/>
                <a:ea typeface="Times New Roman" charset="0"/>
                <a:cs typeface="Times New Roman" charset="0"/>
              </a:rPr>
              <a:t>from </a:t>
            </a:r>
            <a:r>
              <a:rPr lang="en-US" sz="1600" dirty="0">
                <a:latin typeface="Times New Roman" charset="0"/>
                <a:ea typeface="Times New Roman" charset="0"/>
                <a:cs typeface="Times New Roman" charset="0"/>
              </a:rPr>
              <a:t>the left </a:t>
            </a:r>
            <a:r>
              <a:rPr lang="en-US" sz="1600" dirty="0" smtClean="0">
                <a:latin typeface="Times New Roman" charset="0"/>
                <a:ea typeface="Times New Roman" charset="0"/>
                <a:cs typeface="Times New Roman" charset="0"/>
              </a:rPr>
              <a:t>top to </a:t>
            </a:r>
            <a:r>
              <a:rPr lang="en-US" sz="1600" dirty="0">
                <a:latin typeface="Times New Roman" charset="0"/>
                <a:ea typeface="Times New Roman" charset="0"/>
                <a:cs typeface="Times New Roman" charset="0"/>
              </a:rPr>
              <a:t>the </a:t>
            </a:r>
            <a:r>
              <a:rPr lang="en-US" sz="1600" dirty="0" smtClean="0">
                <a:latin typeface="Times New Roman" charset="0"/>
                <a:ea typeface="Times New Roman" charset="0"/>
                <a:cs typeface="Times New Roman" charset="0"/>
              </a:rPr>
              <a:t>right bottom corners (which corresponds to a </a:t>
            </a:r>
            <a:r>
              <a:rPr lang="en-US" sz="1600" dirty="0">
                <a:latin typeface="Times New Roman" charset="0"/>
                <a:ea typeface="Times New Roman" charset="0"/>
                <a:cs typeface="Times New Roman" charset="0"/>
              </a:rPr>
              <a:t>completely random </a:t>
            </a:r>
            <a:r>
              <a:rPr lang="en-US" sz="1600" dirty="0" smtClean="0">
                <a:latin typeface="Times New Roman" charset="0"/>
                <a:ea typeface="Times New Roman" charset="0"/>
                <a:cs typeface="Times New Roman" charset="0"/>
              </a:rPr>
              <a:t>guess)</a:t>
            </a:r>
          </a:p>
          <a:p>
            <a:pPr marL="742950" lvl="1" indent="-285750">
              <a:buFont typeface="Wingdings" charset="2"/>
              <a:buChar char="v"/>
            </a:pPr>
            <a:endParaRPr lang="en-US" altLang="zh-CN" sz="1600" dirty="0">
              <a:latin typeface="Times New Roman" charset="0"/>
              <a:ea typeface="Times New Roman" charset="0"/>
              <a:cs typeface="Times New Roman" charset="0"/>
            </a:endParaRPr>
          </a:p>
          <a:p>
            <a:pPr marL="742950" lvl="1" indent="-285750">
              <a:buFont typeface="Wingdings" charset="2"/>
              <a:buChar char="v"/>
            </a:pPr>
            <a:r>
              <a:rPr lang="en-US" altLang="zh-CN" sz="1600" dirty="0" smtClean="0">
                <a:latin typeface="Times New Roman" charset="0"/>
                <a:ea typeface="Times New Roman" charset="0"/>
                <a:cs typeface="Times New Roman" charset="0"/>
              </a:rPr>
              <a:t>Our algorithms produce nontrivial predictions of high ozone using only the past temperature data. Up to our knowledge, it is the first study of one-day ahead prediction on real ozone data </a:t>
            </a:r>
            <a:endParaRPr lang="en-US" altLang="zh-CN" sz="1600" dirty="0">
              <a:latin typeface="Times New Roman" charset="0"/>
              <a:ea typeface="Times New Roman" charset="0"/>
              <a:cs typeface="Times New Roman" charset="0"/>
            </a:endParaRPr>
          </a:p>
        </p:txBody>
      </p:sp>
      <p:pic>
        <p:nvPicPr>
          <p:cNvPr id="11" name="Picture 10" descr="../Dropbox/MyResearch2016/Tepid/Code/ROC_O3prediction_nearBoston.pdf"/>
          <p:cNvPicPr/>
          <p:nvPr/>
        </p:nvPicPr>
        <p:blipFill>
          <a:blip r:embed="rId3">
            <a:extLst>
              <a:ext uri="{28A0092B-C50C-407E-A947-70E740481C1C}">
                <a14:useLocalDpi xmlns:a14="http://schemas.microsoft.com/office/drawing/2010/main" val="0"/>
              </a:ext>
            </a:extLst>
          </a:blip>
          <a:srcRect/>
          <a:stretch>
            <a:fillRect/>
          </a:stretch>
        </p:blipFill>
        <p:spPr bwMode="auto">
          <a:xfrm>
            <a:off x="188303" y="1807891"/>
            <a:ext cx="4841824" cy="3895536"/>
          </a:xfrm>
          <a:prstGeom prst="rect">
            <a:avLst/>
          </a:prstGeom>
          <a:noFill/>
          <a:ln>
            <a:noFill/>
          </a:ln>
        </p:spPr>
      </p:pic>
    </p:spTree>
    <p:extLst>
      <p:ext uri="{BB962C8B-B14F-4D97-AF65-F5344CB8AC3E}">
        <p14:creationId xmlns:p14="http://schemas.microsoft.com/office/powerpoint/2010/main" val="434247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18</a:t>
            </a:fld>
            <a:endParaRPr lang="en-US">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latin typeface="Times New Roman" charset="0"/>
                <a:ea typeface="Times New Roman" charset="0"/>
                <a:cs typeface="Times New Roman" charset="0"/>
              </a:rPr>
              <a:t>Predicting </a:t>
            </a:r>
            <a:r>
              <a:rPr lang="en-US" altLang="zh-CN" sz="3200" dirty="0" smtClean="0">
                <a:latin typeface="Times New Roman" charset="0"/>
                <a:ea typeface="Times New Roman" charset="0"/>
                <a:cs typeface="Times New Roman" charset="0"/>
              </a:rPr>
              <a:t>Rare Events </a:t>
            </a:r>
            <a:r>
              <a:rPr lang="en-US" altLang="zh-CN" sz="3200" dirty="0">
                <a:latin typeface="Times New Roman" charset="0"/>
                <a:ea typeface="Times New Roman" charset="0"/>
                <a:cs typeface="Times New Roman" charset="0"/>
              </a:rPr>
              <a:t>(Backup slide)</a:t>
            </a:r>
          </a:p>
        </p:txBody>
      </p:sp>
      <mc:AlternateContent xmlns:mc="http://schemas.openxmlformats.org/markup-compatibility/2006" xmlns:a14="http://schemas.microsoft.com/office/drawing/2010/main">
        <mc:Choice Requires="a14">
          <p:sp>
            <p:nvSpPr>
              <p:cNvPr id="3" name="矩形 2"/>
              <p:cNvSpPr/>
              <p:nvPr/>
            </p:nvSpPr>
            <p:spPr>
              <a:xfrm>
                <a:off x="282102" y="854704"/>
                <a:ext cx="8719658" cy="5651419"/>
              </a:xfrm>
              <a:prstGeom prst="rect">
                <a:avLst/>
              </a:prstGeom>
            </p:spPr>
            <p:txBody>
              <a:bodyPr wrap="square">
                <a:spAutoFit/>
              </a:bodyPr>
              <a:lstStyle/>
              <a:p>
                <a:pPr marL="285750" indent="-285750">
                  <a:buFont typeface="Wingdings" charset="2"/>
                  <a:buChar char="q"/>
                </a:pPr>
                <a:r>
                  <a:rPr lang="en-US" dirty="0" smtClean="0">
                    <a:latin typeface="Times New Roman" charset="0"/>
                    <a:ea typeface="Times New Roman" charset="0"/>
                    <a:cs typeface="Times New Roman" charset="0"/>
                  </a:rPr>
                  <a:t>A basic form of our proposed model</a:t>
                </a:r>
              </a:p>
              <a:p>
                <a:r>
                  <a:rPr lang="en-US" sz="1400" dirty="0" smtClean="0">
                    <a:latin typeface="Times New Roman" charset="0"/>
                    <a:ea typeface="Times New Roman" charset="0"/>
                    <a:cs typeface="Times New Roman" charset="0"/>
                  </a:rPr>
                  <a:t>Consider two </a:t>
                </a:r>
                <a:r>
                  <a:rPr lang="en-US" sz="1400" dirty="0">
                    <a:latin typeface="Times New Roman" charset="0"/>
                    <a:ea typeface="Times New Roman" charset="0"/>
                    <a:cs typeface="Times New Roman" charset="0"/>
                  </a:rPr>
                  <a:t>scalar time series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 </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𝑌</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 </m:t>
                    </m:r>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 = 1, . . . , </m:t>
                    </m:r>
                    <m:r>
                      <a:rPr lang="en-US" sz="1400" i="1">
                        <a:latin typeface="Cambria Math" charset="0"/>
                        <a:ea typeface="Times New Roman" charset="0"/>
                        <a:cs typeface="Times New Roman" charset="0"/>
                      </a:rPr>
                      <m:t>𝑇</m:t>
                    </m:r>
                  </m:oMath>
                </a14:m>
                <a:r>
                  <a:rPr lang="en-US" sz="1400" dirty="0">
                    <a:latin typeface="Times New Roman" charset="0"/>
                    <a:ea typeface="Times New Roman" charset="0"/>
                    <a:cs typeface="Times New Roman" charset="0"/>
                  </a:rPr>
                  <a:t> where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𝑌</m:t>
                        </m:r>
                      </m:e>
                      <m:sub>
                        <m:r>
                          <a:rPr lang="en-US" sz="1400" i="1">
                            <a:latin typeface="Cambria Math" charset="0"/>
                            <a:ea typeface="Times New Roman" charset="0"/>
                            <a:cs typeface="Times New Roman" charset="0"/>
                          </a:rPr>
                          <m:t>𝑡</m:t>
                        </m:r>
                      </m:sub>
                    </m:sSub>
                  </m:oMath>
                </a14:m>
                <a:r>
                  <a:rPr lang="en-US" sz="1400" dirty="0">
                    <a:latin typeface="Times New Roman" charset="0"/>
                    <a:ea typeface="Times New Roman" charset="0"/>
                    <a:cs typeface="Times New Roman" charset="0"/>
                  </a:rPr>
                  <a:t>’s are nonnegative. Let </a:t>
                </a:r>
                <a14:m>
                  <m:oMath xmlns:m="http://schemas.openxmlformats.org/officeDocument/2006/math">
                    <m:r>
                      <a:rPr lang="en-US" sz="1400" i="1">
                        <a:latin typeface="Cambria Math" charset="0"/>
                        <a:ea typeface="Times New Roman" charset="0"/>
                        <a:cs typeface="Times New Roman" charset="0"/>
                      </a:rPr>
                      <m:t>𝐸𝑥𝑝𝑜</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𝜆</m:t>
                    </m:r>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𝑁</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𝜇</m:t>
                    </m:r>
                    <m:r>
                      <a:rPr lang="en-US" sz="1400" i="1">
                        <a:latin typeface="Cambria Math" charset="0"/>
                        <a:ea typeface="Times New Roman" charset="0"/>
                        <a:cs typeface="Times New Roman" charset="0"/>
                      </a:rPr>
                      <m:t>, </m:t>
                    </m:r>
                    <m:sSup>
                      <m:sSupPr>
                        <m:ctrlPr>
                          <a:rPr lang="en-US" sz="1400" i="1">
                            <a:latin typeface="Cambria Math" panose="02040503050406030204" pitchFamily="18" charset="0"/>
                            <a:ea typeface="Times New Roman" charset="0"/>
                            <a:cs typeface="Times New Roman" charset="0"/>
                          </a:rPr>
                        </m:ctrlPr>
                      </m:sSupPr>
                      <m:e>
                        <m:r>
                          <a:rPr lang="en-US" sz="1400" i="1">
                            <a:latin typeface="Cambria Math" charset="0"/>
                            <a:ea typeface="Times New Roman" charset="0"/>
                            <a:cs typeface="Times New Roman" charset="0"/>
                          </a:rPr>
                          <m:t>𝜎</m:t>
                        </m:r>
                      </m:e>
                      <m:sup>
                        <m:r>
                          <a:rPr lang="en-US" sz="1400" i="1">
                            <a:latin typeface="Cambria Math" charset="0"/>
                            <a:ea typeface="Times New Roman" charset="0"/>
                            <a:cs typeface="Times New Roman" charset="0"/>
                          </a:rPr>
                          <m:t>2</m:t>
                        </m:r>
                      </m:sup>
                    </m:sSup>
                    <m:r>
                      <a:rPr lang="en-US" sz="1400" i="1">
                        <a:latin typeface="Cambria Math" charset="0"/>
                        <a:ea typeface="Times New Roman" charset="0"/>
                        <a:cs typeface="Times New Roman" charset="0"/>
                      </a:rPr>
                      <m:t>)</m:t>
                    </m:r>
                  </m:oMath>
                </a14:m>
                <a:r>
                  <a:rPr lang="en-US" sz="1400" dirty="0">
                    <a:latin typeface="Times New Roman" charset="0"/>
                    <a:ea typeface="Times New Roman" charset="0"/>
                    <a:cs typeface="Times New Roman" charset="0"/>
                  </a:rPr>
                  <a:t> respectively denote exponential distribution with mean </a:t>
                </a:r>
                <a14:m>
                  <m:oMath xmlns:m="http://schemas.openxmlformats.org/officeDocument/2006/math">
                    <m:r>
                      <a:rPr lang="en-US" sz="1400" i="1">
                        <a:latin typeface="Cambria Math" charset="0"/>
                        <a:ea typeface="Times New Roman" charset="0"/>
                        <a:cs typeface="Times New Roman" charset="0"/>
                      </a:rPr>
                      <m:t>𝜆</m:t>
                    </m:r>
                    <m:r>
                      <a:rPr lang="en-US" sz="1400" i="1">
                        <a:latin typeface="Cambria Math" charset="0"/>
                        <a:ea typeface="Times New Roman" charset="0"/>
                        <a:cs typeface="Times New Roman" charset="0"/>
                      </a:rPr>
                      <m:t> &gt; 0</m:t>
                    </m:r>
                  </m:oMath>
                </a14:m>
                <a:r>
                  <a:rPr lang="en-US" sz="1400" dirty="0">
                    <a:latin typeface="Times New Roman" charset="0"/>
                    <a:ea typeface="Times New Roman" charset="0"/>
                    <a:cs typeface="Times New Roman" charset="0"/>
                  </a:rPr>
                  <a:t> and Gaussian distribution with mean </a:t>
                </a:r>
                <a14:m>
                  <m:oMath xmlns:m="http://schemas.openxmlformats.org/officeDocument/2006/math">
                    <m:r>
                      <a:rPr lang="en-US" sz="1400" i="1">
                        <a:latin typeface="Cambria Math" charset="0"/>
                        <a:ea typeface="Times New Roman" charset="0"/>
                        <a:cs typeface="Times New Roman" charset="0"/>
                      </a:rPr>
                      <m:t>𝜇</m:t>
                    </m:r>
                  </m:oMath>
                </a14:m>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and variance </a:t>
                </a:r>
                <a14:m>
                  <m:oMath xmlns:m="http://schemas.openxmlformats.org/officeDocument/2006/math">
                    <m:sSup>
                      <m:sSupPr>
                        <m:ctrlPr>
                          <a:rPr lang="en-US" sz="1400" i="1">
                            <a:latin typeface="Cambria Math" panose="02040503050406030204" pitchFamily="18" charset="0"/>
                            <a:ea typeface="Times New Roman" charset="0"/>
                            <a:cs typeface="Times New Roman" charset="0"/>
                          </a:rPr>
                        </m:ctrlPr>
                      </m:sSupPr>
                      <m:e>
                        <m:r>
                          <a:rPr lang="en-US" sz="1400" i="1">
                            <a:latin typeface="Cambria Math" charset="0"/>
                            <a:ea typeface="Times New Roman" charset="0"/>
                            <a:cs typeface="Times New Roman" charset="0"/>
                          </a:rPr>
                          <m:t>𝜎</m:t>
                        </m:r>
                      </m:e>
                      <m:sup>
                        <m:r>
                          <a:rPr lang="en-US" sz="1400" i="1">
                            <a:latin typeface="Cambria Math" charset="0"/>
                            <a:ea typeface="Times New Roman" charset="0"/>
                            <a:cs typeface="Times New Roman" charset="0"/>
                          </a:rPr>
                          <m:t>2</m:t>
                        </m:r>
                      </m:sup>
                    </m:sSup>
                  </m:oMath>
                </a14:m>
                <a:r>
                  <a:rPr lang="en-US" sz="1400" dirty="0">
                    <a:latin typeface="Times New Roman" charset="0"/>
                    <a:ea typeface="Times New Roman" charset="0"/>
                    <a:cs typeface="Times New Roman" charset="0"/>
                  </a:rPr>
                  <a:t>, respectively. Let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d>
                          <m:dPr>
                            <m:begChr m:val="["/>
                            <m:endChr m:val="]"/>
                            <m:ctrlPr>
                              <a:rPr lang="en-US" sz="1400" i="1">
                                <a:latin typeface="Cambria Math" panose="02040503050406030204" pitchFamily="18" charset="0"/>
                                <a:ea typeface="Times New Roman" charset="0"/>
                                <a:cs typeface="Times New Roman" charset="0"/>
                              </a:rPr>
                            </m:ctrlPr>
                          </m:dPr>
                          <m:e>
                            <m:r>
                              <a:rPr lang="en-US" sz="1400" i="1">
                                <a:latin typeface="Cambria Math" charset="0"/>
                                <a:ea typeface="Times New Roman" charset="0"/>
                                <a:cs typeface="Times New Roman" charset="0"/>
                              </a:rPr>
                              <m:t>𝑥</m:t>
                            </m:r>
                          </m:e>
                        </m:d>
                      </m:e>
                      <m:sub>
                        <m:r>
                          <a:rPr lang="en-US" sz="1400" i="1">
                            <a:latin typeface="Cambria Math" charset="0"/>
                            <a:ea typeface="Times New Roman" charset="0"/>
                            <a:cs typeface="Times New Roman" charset="0"/>
                          </a:rPr>
                          <m:t>+</m:t>
                        </m:r>
                      </m:sub>
                    </m:sSub>
                  </m:oMath>
                </a14:m>
                <a:r>
                  <a:rPr lang="en-US" sz="1400" dirty="0">
                    <a:latin typeface="Times New Roman" charset="0"/>
                    <a:ea typeface="Times New Roman" charset="0"/>
                    <a:cs typeface="Times New Roman" charset="0"/>
                  </a:rPr>
                  <a:t> = max(</a:t>
                </a:r>
                <a14:m>
                  <m:oMath xmlns:m="http://schemas.openxmlformats.org/officeDocument/2006/math">
                    <m:r>
                      <a:rPr lang="en-US" sz="1400" i="1">
                        <a:latin typeface="Cambria Math" charset="0"/>
                        <a:ea typeface="Times New Roman" charset="0"/>
                        <a:cs typeface="Times New Roman" charset="0"/>
                      </a:rPr>
                      <m:t>𝑥</m:t>
                    </m:r>
                  </m:oMath>
                </a14:m>
                <a:r>
                  <a:rPr lang="en-US" sz="1400" dirty="0">
                    <a:latin typeface="Times New Roman" charset="0"/>
                    <a:ea typeface="Times New Roman" charset="0"/>
                    <a:cs typeface="Times New Roman" charset="0"/>
                  </a:rPr>
                  <a:t>, 0) denote the maximum of </a:t>
                </a:r>
                <a14:m>
                  <m:oMath xmlns:m="http://schemas.openxmlformats.org/officeDocument/2006/math">
                    <m:r>
                      <a:rPr lang="en-US" sz="1400" i="1">
                        <a:latin typeface="Cambria Math" charset="0"/>
                        <a:ea typeface="Times New Roman" charset="0"/>
                        <a:cs typeface="Times New Roman" charset="0"/>
                      </a:rPr>
                      <m:t>𝑥</m:t>
                    </m:r>
                  </m:oMath>
                </a14:m>
                <a:r>
                  <a:rPr lang="en-US" sz="1400" dirty="0">
                    <a:latin typeface="Times New Roman" charset="0"/>
                    <a:ea typeface="Times New Roman" charset="0"/>
                    <a:cs typeface="Times New Roman" charset="0"/>
                  </a:rPr>
                  <a:t> and 0. We assume the data generating process is </a:t>
                </a:r>
                <a:endParaRPr lang="en-US" sz="1400" dirty="0" smtClean="0">
                  <a:latin typeface="Times New Roman" charset="0"/>
                  <a:ea typeface="Times New Roman" charset="0"/>
                  <a:cs typeface="Times New Roman" charset="0"/>
                </a:endParaRPr>
              </a:p>
              <a:p>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a:t>
                </a:r>
                <a:r>
                  <a:rPr lang="en-US" sz="1400" dirty="0" smtClean="0">
                    <a:ea typeface="Times New Roman" charset="0"/>
                    <a:cs typeface="Times New Roman" charset="0"/>
                  </a:rPr>
                  <a:t>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𝑁</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𝑓</m:t>
                    </m:r>
                    <m:d>
                      <m:dPr>
                        <m:ctrlPr>
                          <a:rPr lang="en-US" sz="1400" i="1">
                            <a:latin typeface="Cambria Math" panose="02040503050406030204" pitchFamily="18" charset="0"/>
                            <a:ea typeface="Times New Roman" charset="0"/>
                            <a:cs typeface="Times New Roman" charset="0"/>
                          </a:rPr>
                        </m:ctrlPr>
                      </m:d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𝐿</m:t>
                            </m:r>
                          </m:sub>
                        </m:sSub>
                      </m:e>
                    </m:d>
                    <m:r>
                      <a:rPr lang="en-US" sz="1400" i="1">
                        <a:latin typeface="Cambria Math" charset="0"/>
                        <a:ea typeface="Times New Roman" charset="0"/>
                        <a:cs typeface="Times New Roman" charset="0"/>
                      </a:rPr>
                      <m:t>,</m:t>
                    </m:r>
                    <m:sSup>
                      <m:sSupPr>
                        <m:ctrlPr>
                          <a:rPr lang="en-US" sz="1400" i="1">
                            <a:latin typeface="Cambria Math" panose="02040503050406030204" pitchFamily="18" charset="0"/>
                            <a:ea typeface="Times New Roman" charset="0"/>
                            <a:cs typeface="Times New Roman" charset="0"/>
                          </a:rPr>
                        </m:ctrlPr>
                      </m:sSupPr>
                      <m:e>
                        <m:r>
                          <a:rPr lang="en-US" sz="1400" i="1">
                            <a:latin typeface="Cambria Math" charset="0"/>
                            <a:ea typeface="Times New Roman" charset="0"/>
                            <a:cs typeface="Times New Roman" charset="0"/>
                          </a:rPr>
                          <m:t>𝜎</m:t>
                        </m:r>
                      </m:e>
                      <m:sup>
                        <m:r>
                          <a:rPr lang="en-US" sz="1400" i="1">
                            <a:latin typeface="Cambria Math" charset="0"/>
                            <a:ea typeface="Times New Roman" charset="0"/>
                            <a:cs typeface="Times New Roman" charset="0"/>
                          </a:rPr>
                          <m:t>2</m:t>
                        </m:r>
                      </m:sup>
                    </m:sSup>
                    <m:r>
                      <a:rPr lang="en-US" sz="1400" i="1">
                        <a:latin typeface="Cambria Math" charset="0"/>
                        <a:ea typeface="Times New Roman" charset="0"/>
                        <a:cs typeface="Times New Roman" charset="0"/>
                      </a:rPr>
                      <m:t>)</m:t>
                    </m:r>
                  </m:oMath>
                </a14:m>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a:t>
                </a:r>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a:t>
                </a:r>
              </a:p>
              <a:p>
                <a:pPr algn="ct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𝑌</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m:t>
                    </m:r>
                    <m:sSub>
                      <m:sSubPr>
                        <m:ctrlPr>
                          <a:rPr lang="en-US" sz="1400" i="1">
                            <a:latin typeface="Cambria Math" panose="02040503050406030204" pitchFamily="18" charset="0"/>
                            <a:ea typeface="Times New Roman" charset="0"/>
                            <a:cs typeface="Times New Roman" charset="0"/>
                          </a:rPr>
                        </m:ctrlPr>
                      </m:sSubPr>
                      <m:e>
                        <m:d>
                          <m:dPr>
                            <m:begChr m:val="["/>
                            <m:endChr m:val="]"/>
                            <m:ctrlPr>
                              <a:rPr lang="en-US" sz="1400" i="1">
                                <a:latin typeface="Cambria Math" panose="02040503050406030204" pitchFamily="18" charset="0"/>
                                <a:ea typeface="Times New Roman" charset="0"/>
                                <a:cs typeface="Times New Roman" charset="0"/>
                              </a:rPr>
                            </m:ctrlPr>
                          </m:dPr>
                          <m:e>
                            <m:r>
                              <a:rPr lang="en-US" sz="1400" i="1">
                                <a:latin typeface="Cambria Math" charset="0"/>
                                <a:ea typeface="Times New Roman" charset="0"/>
                                <a:cs typeface="Times New Roman" charset="0"/>
                              </a:rPr>
                              <m:t>𝐸𝑥𝑝𝑜</m:t>
                            </m:r>
                            <m:d>
                              <m:dPr>
                                <m:ctrlPr>
                                  <a:rPr lang="en-US" sz="1400" i="1">
                                    <a:latin typeface="Cambria Math" panose="02040503050406030204" pitchFamily="18" charset="0"/>
                                    <a:ea typeface="Times New Roman" charset="0"/>
                                    <a:cs typeface="Times New Roman" charset="0"/>
                                  </a:rPr>
                                </m:ctrlPr>
                              </m:d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𝑌</m:t>
                                    </m:r>
                                  </m:sub>
                                </m:sSub>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𝑎</m:t>
                                </m:r>
                                <m:r>
                                  <a:rPr lang="en-US" sz="1400" i="1">
                                    <a:latin typeface="Cambria Math" charset="0"/>
                                    <a:ea typeface="Times New Roman" charset="0"/>
                                    <a:cs typeface="Times New Roman" charset="0"/>
                                  </a:rPr>
                                  <m:t> × </m:t>
                                </m:r>
                                <m:r>
                                  <a:rPr lang="en-US" sz="1400" i="1">
                                    <a:latin typeface="Cambria Math" charset="0"/>
                                    <a:ea typeface="Times New Roman" charset="0"/>
                                    <a:cs typeface="Times New Roman" charset="0"/>
                                  </a:rPr>
                                  <m:t>𝑙𝑜𝑔</m:t>
                                </m:r>
                                <m:r>
                                  <a:rPr lang="en-US" sz="1400" i="1">
                                    <a:latin typeface="Cambria Math" charset="0"/>
                                    <a:ea typeface="Times New Roman" charset="0"/>
                                    <a:cs typeface="Times New Roman" charset="0"/>
                                  </a:rPr>
                                  <m:t> [1+</m:t>
                                </m:r>
                                <m:func>
                                  <m:funcPr>
                                    <m:ctrlPr>
                                      <a:rPr lang="en-US" sz="1400" i="1">
                                        <a:latin typeface="Cambria Math" panose="02040503050406030204" pitchFamily="18" charset="0"/>
                                        <a:ea typeface="Times New Roman" charset="0"/>
                                        <a:cs typeface="Times New Roman" charset="0"/>
                                      </a:rPr>
                                    </m:ctrlPr>
                                  </m:funcPr>
                                  <m:fName>
                                    <m:r>
                                      <m:rPr>
                                        <m:sty m:val="p"/>
                                      </m:rPr>
                                      <a:rPr lang="en-US" sz="1400">
                                        <a:latin typeface="Cambria Math" charset="0"/>
                                        <a:ea typeface="Times New Roman" charset="0"/>
                                        <a:cs typeface="Times New Roman" charset="0"/>
                                      </a:rPr>
                                      <m:t>exp</m:t>
                                    </m:r>
                                  </m:fName>
                                  <m:e>
                                    <m:d>
                                      <m:dPr>
                                        <m:begChr m:val="{"/>
                                        <m:endChr m:val="}"/>
                                        <m:ctrlPr>
                                          <a:rPr lang="en-US" sz="1400" i="1">
                                            <a:latin typeface="Cambria Math" panose="02040503050406030204" pitchFamily="18" charset="0"/>
                                            <a:ea typeface="Times New Roman" charset="0"/>
                                            <a:cs typeface="Times New Roman" charset="0"/>
                                          </a:rPr>
                                        </m:ctrlPr>
                                      </m:dPr>
                                      <m:e>
                                        <m:r>
                                          <a:rPr lang="en-US" sz="1400" i="1">
                                            <a:latin typeface="Cambria Math" charset="0"/>
                                            <a:ea typeface="Times New Roman" charset="0"/>
                                            <a:cs typeface="Times New Roman" charset="0"/>
                                          </a:rPr>
                                          <m:t>𝑓</m:t>
                                        </m:r>
                                        <m:d>
                                          <m:dPr>
                                            <m:ctrlPr>
                                              <a:rPr lang="en-US" sz="1400" i="1">
                                                <a:latin typeface="Cambria Math" panose="02040503050406030204" pitchFamily="18" charset="0"/>
                                                <a:ea typeface="Times New Roman" charset="0"/>
                                                <a:cs typeface="Times New Roman" charset="0"/>
                                              </a:rPr>
                                            </m:ctrlPr>
                                          </m:d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𝐿</m:t>
                                                </m:r>
                                              </m:sub>
                                            </m:sSub>
                                          </m:e>
                                        </m:d>
                                      </m:e>
                                    </m:d>
                                  </m:e>
                                </m:func>
                                <m:r>
                                  <a:rPr lang="en-US" sz="1400" i="1">
                                    <a:latin typeface="Cambria Math" charset="0"/>
                                    <a:ea typeface="Times New Roman" charset="0"/>
                                    <a:cs typeface="Times New Roman" charset="0"/>
                                  </a:rPr>
                                  <m:t>]</m:t>
                                </m:r>
                              </m:e>
                            </m:d>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𝑡</m:t>
                                </m:r>
                              </m:e>
                              <m:sub>
                                <m:r>
                                  <a:rPr lang="en-US" sz="1400" i="1">
                                    <a:latin typeface="Cambria Math" charset="0"/>
                                    <a:ea typeface="Times New Roman" charset="0"/>
                                    <a:cs typeface="Times New Roman" charset="0"/>
                                  </a:rPr>
                                  <m:t>𝑌</m:t>
                                </m:r>
                              </m:sub>
                            </m:sSub>
                          </m:e>
                        </m:d>
                      </m:e>
                      <m:sub>
                        <m:r>
                          <a:rPr lang="en-US" sz="1400" i="1">
                            <a:latin typeface="Cambria Math" charset="0"/>
                            <a:ea typeface="Times New Roman" charset="0"/>
                            <a:cs typeface="Times New Roman" charset="0"/>
                          </a:rPr>
                          <m:t>+</m:t>
                        </m:r>
                      </m:sub>
                    </m:sSub>
                    <m:r>
                      <a:rPr lang="en-US" sz="1400" i="1">
                        <a:latin typeface="Cambria Math" charset="0"/>
                        <a:ea typeface="Times New Roman" charset="0"/>
                        <a:cs typeface="Times New Roman" charset="0"/>
                      </a:rPr>
                      <m:t> </m:t>
                    </m:r>
                  </m:oMath>
                </a14:m>
                <a:r>
                  <a:rPr lang="en-US" sz="1400" dirty="0">
                    <a:latin typeface="Times New Roman" charset="0"/>
                    <a:ea typeface="Times New Roman" charset="0"/>
                    <a:cs typeface="Times New Roman" charset="0"/>
                  </a:rPr>
                  <a:t>  </a:t>
                </a:r>
                <a14:m>
                  <m:oMath xmlns:m="http://schemas.openxmlformats.org/officeDocument/2006/math">
                    <m:r>
                      <a:rPr lang="en-US" sz="1400" i="1">
                        <a:latin typeface="Cambria Math" charset="0"/>
                        <a:ea typeface="Times New Roman" charset="0"/>
                        <a:cs typeface="Times New Roman" charset="0"/>
                      </a:rPr>
                      <m:t>         </m:t>
                    </m:r>
                    <m:r>
                      <a:rPr lang="en-US" sz="1400" b="0" i="1" smtClean="0">
                        <a:latin typeface="Cambria Math" charset="0"/>
                        <a:ea typeface="Times New Roman" charset="0"/>
                        <a:cs typeface="Times New Roman" charset="0"/>
                      </a:rPr>
                      <m:t> </m:t>
                    </m:r>
                  </m:oMath>
                </a14:m>
                <a:endParaRPr lang="en-US" sz="1400" dirty="0">
                  <a:latin typeface="Times New Roman" charset="0"/>
                  <a:ea typeface="Times New Roman" charset="0"/>
                  <a:cs typeface="Times New Roman" charset="0"/>
                </a:endParaRPr>
              </a:p>
              <a:p>
                <a:r>
                  <a:rPr lang="en-US" sz="1400" dirty="0">
                    <a:latin typeface="Times New Roman" charset="0"/>
                    <a:ea typeface="Times New Roman" charset="0"/>
                    <a:cs typeface="Times New Roman" charset="0"/>
                  </a:rPr>
                  <a:t>with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𝛩</m:t>
                        </m:r>
                      </m:e>
                      <m:sub>
                        <m:r>
                          <a:rPr lang="en-US" sz="1400" i="1">
                            <a:latin typeface="Cambria Math" charset="0"/>
                            <a:ea typeface="Times New Roman" charset="0"/>
                            <a:cs typeface="Times New Roman" charset="0"/>
                          </a:rPr>
                          <m:t>1</m:t>
                        </m:r>
                      </m:sub>
                    </m:sSub>
                    <m:r>
                      <a:rPr lang="en-US" sz="1400" i="1">
                        <a:latin typeface="Cambria Math" charset="0"/>
                        <a:ea typeface="Times New Roman" charset="0"/>
                        <a:cs typeface="Times New Roman" charset="0"/>
                      </a:rPr>
                      <m:t> =[</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𝑌</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𝑡</m:t>
                        </m:r>
                      </m:e>
                      <m:sub>
                        <m:r>
                          <a:rPr lang="en-US" sz="1400" i="1">
                            <a:latin typeface="Cambria Math" charset="0"/>
                            <a:ea typeface="Times New Roman" charset="0"/>
                            <a:cs typeface="Times New Roman" charset="0"/>
                          </a:rPr>
                          <m:t>𝑌</m:t>
                        </m:r>
                      </m:sub>
                    </m:sSub>
                    <m:r>
                      <a:rPr lang="en-US" sz="1400" i="1">
                        <a:latin typeface="Cambria Math" charset="0"/>
                        <a:ea typeface="Times New Roman" charset="0"/>
                        <a:cs typeface="Times New Roman" charset="0"/>
                      </a:rPr>
                      <m:t>,</m:t>
                    </m:r>
                    <m:sSup>
                      <m:sSupPr>
                        <m:ctrlPr>
                          <a:rPr lang="en-US" sz="1400" i="1">
                            <a:latin typeface="Cambria Math" panose="02040503050406030204" pitchFamily="18" charset="0"/>
                            <a:ea typeface="Times New Roman" charset="0"/>
                            <a:cs typeface="Times New Roman" charset="0"/>
                          </a:rPr>
                        </m:ctrlPr>
                      </m:sSupPr>
                      <m:e>
                        <m:r>
                          <a:rPr lang="en-US" sz="1400" i="1">
                            <a:latin typeface="Cambria Math" charset="0"/>
                            <a:ea typeface="Times New Roman" charset="0"/>
                            <a:cs typeface="Times New Roman" charset="0"/>
                          </a:rPr>
                          <m:t>𝜎</m:t>
                        </m:r>
                      </m:e>
                      <m:sup>
                        <m:r>
                          <a:rPr lang="en-US" sz="1400" i="1">
                            <a:latin typeface="Cambria Math" charset="0"/>
                            <a:ea typeface="Times New Roman" charset="0"/>
                            <a:cs typeface="Times New Roman" charset="0"/>
                          </a:rPr>
                          <m:t>2</m:t>
                        </m:r>
                      </m:sup>
                    </m:sSup>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𝑎</m:t>
                    </m:r>
                    <m:r>
                      <a:rPr lang="en-US" sz="1400" i="1">
                        <a:latin typeface="Cambria Math" charset="0"/>
                        <a:ea typeface="Times New Roman" charset="0"/>
                        <a:cs typeface="Times New Roman" charset="0"/>
                      </a:rPr>
                      <m:t>]</m:t>
                    </m:r>
                  </m:oMath>
                </a14:m>
                <a:r>
                  <a:rPr lang="en-US" sz="1400" dirty="0">
                    <a:latin typeface="Times New Roman" charset="0"/>
                    <a:ea typeface="Times New Roman" charset="0"/>
                    <a:cs typeface="Times New Roman" charset="0"/>
                  </a:rPr>
                  <a:t> being the unknown parameters that are all nonnegative and </a:t>
                </a:r>
                <a14:m>
                  <m:oMath xmlns:m="http://schemas.openxmlformats.org/officeDocument/2006/math">
                    <m:r>
                      <a:rPr lang="en-US" sz="1400" i="1">
                        <a:latin typeface="Cambria Math" charset="0"/>
                        <a:ea typeface="Times New Roman" charset="0"/>
                        <a:cs typeface="Times New Roman" charset="0"/>
                      </a:rPr>
                      <m:t>𝑓</m:t>
                    </m:r>
                    <m:r>
                      <a:rPr lang="en-US" sz="1400" i="1">
                        <a:latin typeface="Cambria Math" charset="0"/>
                        <a:ea typeface="Times New Roman" charset="0"/>
                        <a:cs typeface="Times New Roman" charset="0"/>
                      </a:rPr>
                      <m:t>(⋅)</m:t>
                    </m:r>
                  </m:oMath>
                </a14:m>
                <a:r>
                  <a:rPr lang="en-US" sz="1400" dirty="0">
                    <a:latin typeface="Times New Roman" charset="0"/>
                    <a:ea typeface="Times New Roman" charset="0"/>
                    <a:cs typeface="Times New Roman" charset="0"/>
                  </a:rPr>
                  <a:t> being the unknown function to be estimated. </a:t>
                </a:r>
                <a:endParaRPr lang="en-US" sz="1400" dirty="0" smtClean="0">
                  <a:latin typeface="Times New Roman" charset="0"/>
                  <a:ea typeface="Times New Roman" charset="0"/>
                  <a:cs typeface="Times New Roman" charset="0"/>
                </a:endParaRPr>
              </a:p>
              <a:p>
                <a:r>
                  <a:rPr lang="en-US" sz="1400" dirty="0" smtClean="0">
                    <a:latin typeface="Times New Roman" charset="0"/>
                    <a:ea typeface="Times New Roman" charset="0"/>
                    <a:cs typeface="Times New Roman" charset="0"/>
                  </a:rPr>
                  <a:t> </a:t>
                </a:r>
              </a:p>
              <a:p>
                <a:pPr marL="285750" indent="-285750">
                  <a:buFont typeface="Wingdings" charset="2"/>
                  <a:buChar char="q"/>
                </a:pPr>
                <a:r>
                  <a:rPr lang="en-US" dirty="0" smtClean="0">
                    <a:latin typeface="Times New Roman" charset="0"/>
                    <a:ea typeface="Times New Roman" charset="0"/>
                    <a:cs typeface="Times New Roman" charset="0"/>
                  </a:rPr>
                  <a:t>The procedure to sequentially predict extreme ozone </a:t>
                </a:r>
              </a:p>
              <a:p>
                <a:r>
                  <a:rPr lang="en-US" sz="1400" dirty="0">
                    <a:latin typeface="Times New Roman" charset="0"/>
                    <a:ea typeface="Times New Roman" charset="0"/>
                    <a:cs typeface="Times New Roman" charset="0"/>
                  </a:rPr>
                  <a:t>Let</a:t>
                </a:r>
                <a:r>
                  <a:rPr lang="en-US" sz="1400" dirty="0" smtClean="0">
                    <a:ea typeface="Times New Roman" charset="0"/>
                    <a:cs typeface="Times New Roman" charset="0"/>
                  </a:rPr>
                  <a:t>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𝑌</m:t>
                        </m:r>
                      </m:e>
                      <m:sub>
                        <m:r>
                          <a:rPr lang="en-US" sz="1400" i="1">
                            <a:latin typeface="Cambria Math" charset="0"/>
                            <a:ea typeface="Times New Roman" charset="0"/>
                            <a:cs typeface="Times New Roman" charset="0"/>
                          </a:rPr>
                          <m:t>𝑡</m:t>
                        </m:r>
                      </m:sub>
                    </m:sSub>
                  </m:oMath>
                </a14:m>
                <a:r>
                  <a:rPr lang="en-US" sz="1400" dirty="0">
                    <a:latin typeface="Times New Roman" charset="0"/>
                    <a:ea typeface="Times New Roman" charset="0"/>
                    <a:cs typeface="Times New Roman" charset="0"/>
                  </a:rPr>
                  <a:t> respectively denote the temperature and truncated ozone density on day </a:t>
                </a:r>
                <a14:m>
                  <m:oMath xmlns:m="http://schemas.openxmlformats.org/officeDocument/2006/math">
                    <m:r>
                      <a:rPr lang="en-US" sz="1400" i="1">
                        <a:latin typeface="Cambria Math" charset="0"/>
                        <a:ea typeface="Times New Roman" charset="0"/>
                        <a:cs typeface="Times New Roman" charset="0"/>
                      </a:rPr>
                      <m:t>𝑡</m:t>
                    </m:r>
                  </m:oMath>
                </a14:m>
                <a:r>
                  <a:rPr lang="en-US" sz="1400" dirty="0" smtClean="0">
                    <a:latin typeface="Times New Roman" charset="0"/>
                    <a:ea typeface="Times New Roman" charset="0"/>
                    <a:cs typeface="Times New Roman" charset="0"/>
                  </a:rPr>
                  <a:t>.</a:t>
                </a:r>
              </a:p>
              <a:p>
                <a:r>
                  <a:rPr lang="en-US" sz="1400" dirty="0" smtClean="0">
                    <a:latin typeface="Times New Roman" charset="0"/>
                    <a:ea typeface="Times New Roman" charset="0"/>
                    <a:cs typeface="Times New Roman" charset="0"/>
                  </a:rPr>
                  <a:t>For data collected from each observation </a:t>
                </a:r>
                <a:r>
                  <a:rPr lang="en-US" sz="1400" dirty="0">
                    <a:latin typeface="Times New Roman" charset="0"/>
                    <a:ea typeface="Times New Roman" charset="0"/>
                    <a:cs typeface="Times New Roman" charset="0"/>
                  </a:rPr>
                  <a:t>station, we </a:t>
                </a:r>
                <a:r>
                  <a:rPr lang="en-US" sz="1400" dirty="0" smtClean="0">
                    <a:latin typeface="Times New Roman" charset="0"/>
                    <a:ea typeface="Times New Roman" charset="0"/>
                    <a:cs typeface="Times New Roman" charset="0"/>
                  </a:rPr>
                  <a:t>sequentially </a:t>
                </a:r>
                <a:r>
                  <a:rPr lang="en-US" sz="1400" dirty="0">
                    <a:latin typeface="Times New Roman" charset="0"/>
                    <a:ea typeface="Times New Roman" charset="0"/>
                    <a:cs typeface="Times New Roman" charset="0"/>
                  </a:rPr>
                  <a:t>infer the posterior </a:t>
                </a:r>
                <a:r>
                  <a:rPr lang="en-US" sz="1400" dirty="0" smtClean="0">
                    <a:latin typeface="Times New Roman" charset="0"/>
                    <a:ea typeface="Times New Roman" charset="0"/>
                    <a:cs typeface="Times New Roman" charset="0"/>
                  </a:rPr>
                  <a:t>distribution of </a:t>
                </a:r>
                <a:r>
                  <a:rPr lang="en-US" sz="1400" dirty="0">
                    <a:latin typeface="Times New Roman" charset="0"/>
                    <a:ea typeface="Times New Roman" charset="0"/>
                    <a:cs typeface="Times New Roman" charset="0"/>
                  </a:rPr>
                  <a:t>the </a:t>
                </a:r>
                <a:r>
                  <a:rPr lang="en-US" sz="1400" dirty="0" smtClean="0">
                    <a:latin typeface="Times New Roman" charset="0"/>
                    <a:ea typeface="Times New Roman" charset="0"/>
                    <a:cs typeface="Times New Roman" charset="0"/>
                  </a:rPr>
                  <a:t>parameters </a:t>
                </a:r>
                <a:r>
                  <a:rPr lang="en-US" sz="1400" dirty="0">
                    <a:latin typeface="Times New Roman" charset="0"/>
                    <a:ea typeface="Times New Roman" charset="0"/>
                    <a:cs typeface="Times New Roman" charset="0"/>
                  </a:rPr>
                  <a:t>using the currently available data </a:t>
                </a:r>
                <a14:m>
                  <m:oMath xmlns:m="http://schemas.openxmlformats.org/officeDocument/2006/math">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𝑖</m:t>
                        </m:r>
                      </m:sub>
                    </m:sSub>
                    <m:r>
                      <a:rPr lang="en-US" sz="1400" i="1">
                        <a:latin typeface="Cambria Math" charset="0"/>
                        <a:ea typeface="Times New Roman" charset="0"/>
                        <a:cs typeface="Times New Roman" charset="0"/>
                      </a:rPr>
                      <m:t>, </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𝑌</m:t>
                        </m:r>
                      </m:e>
                      <m:sub>
                        <m:r>
                          <a:rPr lang="en-US" sz="1400" i="1">
                            <a:latin typeface="Cambria Math" charset="0"/>
                            <a:ea typeface="Times New Roman" charset="0"/>
                            <a:cs typeface="Times New Roman" charset="0"/>
                          </a:rPr>
                          <m:t>𝑖</m:t>
                        </m:r>
                      </m:sub>
                    </m:sSub>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𝑖</m:t>
                    </m:r>
                    <m:r>
                      <a:rPr lang="en-US" sz="1400" i="1">
                        <a:latin typeface="Cambria Math" charset="0"/>
                        <a:ea typeface="Times New Roman" charset="0"/>
                        <a:cs typeface="Times New Roman" charset="0"/>
                      </a:rPr>
                      <m:t>=1,2,…,</m:t>
                    </m:r>
                    <m:r>
                      <a:rPr lang="en-US" sz="1400" i="1">
                        <a:latin typeface="Cambria Math" charset="0"/>
                        <a:ea typeface="Times New Roman" charset="0"/>
                        <a:cs typeface="Times New Roman" charset="0"/>
                      </a:rPr>
                      <m:t>𝑡</m:t>
                    </m:r>
                  </m:oMath>
                </a14:m>
                <a:r>
                  <a:rPr lang="en-US" sz="1400" dirty="0">
                    <a:latin typeface="Times New Roman" charset="0"/>
                    <a:ea typeface="Times New Roman" charset="0"/>
                    <a:cs typeface="Times New Roman" charset="0"/>
                  </a:rPr>
                  <a:t> at time step </a:t>
                </a:r>
                <a14:m>
                  <m:oMath xmlns:m="http://schemas.openxmlformats.org/officeDocument/2006/math">
                    <m:r>
                      <a:rPr lang="en-US" sz="1400" i="1">
                        <a:latin typeface="Cambria Math" charset="0"/>
                        <a:ea typeface="Times New Roman" charset="0"/>
                        <a:cs typeface="Times New Roman" charset="0"/>
                      </a:rPr>
                      <m:t>𝑡</m:t>
                    </m:r>
                  </m:oMath>
                </a14:m>
                <a:r>
                  <a:rPr lang="en-US" sz="1400" dirty="0">
                    <a:latin typeface="Times New Roman" charset="0"/>
                    <a:ea typeface="Times New Roman" charset="0"/>
                    <a:cs typeface="Times New Roman" charset="0"/>
                  </a:rPr>
                  <a:t>, and predict the mean value of the exponential distribution at time step </a:t>
                </a:r>
                <a14:m>
                  <m:oMath xmlns:m="http://schemas.openxmlformats.org/officeDocument/2006/math">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oMath>
                </a14:m>
                <a:r>
                  <a:rPr lang="en-US" sz="1400" dirty="0">
                    <a:latin typeface="Times New Roman" charset="0"/>
                    <a:ea typeface="Times New Roman" charset="0"/>
                    <a:cs typeface="Times New Roman" charset="0"/>
                  </a:rPr>
                  <a:t>, defined as  </a:t>
                </a:r>
              </a:p>
              <a:p>
                <a:r>
                  <a:rPr lang="en-US" sz="1400" dirty="0">
                    <a:latin typeface="Times New Roman" charset="0"/>
                    <a:ea typeface="Times New Roman" charset="0"/>
                    <a:cs typeface="Times New Roman" charset="0"/>
                  </a:rPr>
                  <a:t> </a:t>
                </a:r>
              </a:p>
              <a:p>
                <a:pPr/>
                <a14:m>
                  <m:oMathPara xmlns:m="http://schemas.openxmlformats.org/officeDocument/2006/math">
                    <m:oMathParaPr>
                      <m:jc m:val="centerGroup"/>
                    </m:oMathParaPr>
                    <m:oMath xmlns:m="http://schemas.openxmlformats.org/officeDocument/2006/math">
                      <m:acc>
                        <m:accPr>
                          <m:chr m:val="̂"/>
                          <m:ctrlPr>
                            <a:rPr lang="en-US" sz="1400" i="1">
                              <a:latin typeface="Cambria Math" panose="02040503050406030204" pitchFamily="18" charset="0"/>
                              <a:ea typeface="Times New Roman" charset="0"/>
                              <a:cs typeface="Times New Roman" charset="0"/>
                            </a:rPr>
                          </m:ctrlPr>
                        </m:acc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e>
                      </m:acc>
                      <m:r>
                        <a:rPr lang="en-US" sz="1400" i="1">
                          <a:latin typeface="Cambria Math" charset="0"/>
                          <a:ea typeface="Times New Roman" charset="0"/>
                          <a:cs typeface="Times New Roman" charset="0"/>
                        </a:rPr>
                        <m:t> =∫</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𝑌</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𝑎</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 </m:t>
                      </m:r>
                      <m:r>
                        <a:rPr lang="en-US" sz="1400" i="1">
                          <a:latin typeface="Cambria Math" charset="0"/>
                          <a:ea typeface="Times New Roman" charset="0"/>
                          <a:cs typeface="Times New Roman" charset="0"/>
                        </a:rPr>
                        <m:t>𝑙𝑜𝑔</m:t>
                      </m:r>
                      <m:r>
                        <a:rPr lang="en-US" sz="1400" i="1">
                          <a:latin typeface="Cambria Math" charset="0"/>
                          <a:ea typeface="Times New Roman" charset="0"/>
                          <a:cs typeface="Times New Roman" charset="0"/>
                        </a:rPr>
                        <m:t> </m:t>
                      </m:r>
                      <m:d>
                        <m:dPr>
                          <m:begChr m:val="["/>
                          <m:endChr m:val="]"/>
                          <m:ctrlPr>
                            <a:rPr lang="en-US" sz="1400" i="1">
                              <a:latin typeface="Cambria Math" panose="02040503050406030204" pitchFamily="18" charset="0"/>
                              <a:ea typeface="Times New Roman" charset="0"/>
                              <a:cs typeface="Times New Roman" charset="0"/>
                            </a:rPr>
                          </m:ctrlPr>
                        </m:dPr>
                        <m:e>
                          <m:r>
                            <a:rPr lang="en-US" sz="1400" i="1">
                              <a:latin typeface="Cambria Math" charset="0"/>
                              <a:ea typeface="Times New Roman" charset="0"/>
                              <a:cs typeface="Times New Roman" charset="0"/>
                            </a:rPr>
                            <m:t>1+</m:t>
                          </m:r>
                          <m:func>
                            <m:funcPr>
                              <m:ctrlPr>
                                <a:rPr lang="en-US" sz="1400" i="1">
                                  <a:latin typeface="Cambria Math" panose="02040503050406030204" pitchFamily="18" charset="0"/>
                                  <a:ea typeface="Times New Roman" charset="0"/>
                                  <a:cs typeface="Times New Roman" charset="0"/>
                                </a:rPr>
                              </m:ctrlPr>
                            </m:funcPr>
                            <m:fName>
                              <m:r>
                                <m:rPr>
                                  <m:sty m:val="p"/>
                                </m:rPr>
                                <a:rPr lang="en-US" sz="1400">
                                  <a:latin typeface="Cambria Math" charset="0"/>
                                  <a:ea typeface="Times New Roman" charset="0"/>
                                  <a:cs typeface="Times New Roman" charset="0"/>
                                </a:rPr>
                                <m:t>exp</m:t>
                              </m:r>
                            </m:fName>
                            <m:e>
                              <m:d>
                                <m:dPr>
                                  <m:begChr m:val="{"/>
                                  <m:endChr m:val="}"/>
                                  <m:ctrlPr>
                                    <a:rPr lang="en-US" sz="1400" i="1">
                                      <a:latin typeface="Cambria Math" panose="02040503050406030204" pitchFamily="18" charset="0"/>
                                      <a:ea typeface="Times New Roman" charset="0"/>
                                      <a:cs typeface="Times New Roman" charset="0"/>
                                    </a:rPr>
                                  </m:ctrlPr>
                                </m:d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1,</m:t>
                                      </m:r>
                                      <m:r>
                                        <a:rPr lang="en-US" sz="1400" i="1">
                                          <a:latin typeface="Cambria Math" charset="0"/>
                                          <a:ea typeface="Times New Roman" charset="0"/>
                                          <a:cs typeface="Times New Roman" charset="0"/>
                                        </a:rPr>
                                        <m:t>𝑡</m:t>
                                      </m:r>
                                    </m:sub>
                                  </m:sSub>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𝐿</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𝑡</m:t>
                                      </m:r>
                                    </m:sub>
                                  </m:sSub>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𝐿</m:t>
                                      </m:r>
                                    </m:sub>
                                  </m:sSub>
                                </m:e>
                              </m:d>
                            </m:e>
                          </m:func>
                        </m:e>
                      </m:d>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𝑑</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𝑌</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𝑑</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𝑎</m:t>
                          </m:r>
                        </m:e>
                        <m:sub>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 </m:t>
                      </m:r>
                      <m:r>
                        <a:rPr lang="en-US" sz="1400" i="1">
                          <a:latin typeface="Cambria Math" charset="0"/>
                          <a:ea typeface="Times New Roman" charset="0"/>
                          <a:cs typeface="Times New Roman" charset="0"/>
                        </a:rPr>
                        <m:t>𝑑</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1,</m:t>
                          </m:r>
                          <m:r>
                            <a:rPr lang="en-US" sz="1400" i="1">
                              <a:latin typeface="Cambria Math" charset="0"/>
                              <a:ea typeface="Times New Roman" charset="0"/>
                              <a:cs typeface="Times New Roman" charset="0"/>
                            </a:rPr>
                            <m:t>𝑡</m:t>
                          </m:r>
                        </m:sub>
                      </m:sSub>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𝑑</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𝐿</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𝑡</m:t>
                          </m:r>
                        </m:sub>
                      </m:sSub>
                    </m:oMath>
                  </m:oMathPara>
                </a14:m>
                <a:endParaRPr lang="en-US" sz="1400" dirty="0">
                  <a:latin typeface="Times New Roman" charset="0"/>
                  <a:ea typeface="Times New Roman" charset="0"/>
                  <a:cs typeface="Times New Roman" charset="0"/>
                </a:endParaRPr>
              </a:p>
              <a:p>
                <a:r>
                  <a:rPr lang="en-US" sz="1400" dirty="0">
                    <a:latin typeface="Times New Roman" charset="0"/>
                    <a:ea typeface="Times New Roman" charset="0"/>
                    <a:cs typeface="Times New Roman" charset="0"/>
                  </a:rPr>
                  <a:t> </a:t>
                </a:r>
              </a:p>
              <a:p>
                <a:r>
                  <a:rPr lang="en-US" sz="1400" dirty="0">
                    <a:latin typeface="Times New Roman" charset="0"/>
                    <a:ea typeface="Times New Roman" charset="0"/>
                    <a:cs typeface="Times New Roman" charset="0"/>
                  </a:rPr>
                  <a:t>w</a:t>
                </a:r>
                <a:r>
                  <a:rPr lang="en-US" sz="1400" dirty="0" smtClean="0">
                    <a:latin typeface="Times New Roman" charset="0"/>
                    <a:ea typeface="Times New Roman" charset="0"/>
                    <a:cs typeface="Times New Roman" charset="0"/>
                  </a:rPr>
                  <a:t>here </a:t>
                </a:r>
                <a14:m>
                  <m:oMath xmlns:m="http://schemas.openxmlformats.org/officeDocument/2006/math">
                    <m:r>
                      <a:rPr lang="en-US" sz="1400" i="1">
                        <a:latin typeface="Cambria Math" charset="0"/>
                        <a:ea typeface="Times New Roman" charset="0"/>
                        <a:cs typeface="Times New Roman" charset="0"/>
                      </a:rPr>
                      <m:t>𝑓</m:t>
                    </m:r>
                    <m:r>
                      <a:rPr lang="en-US" sz="1400" i="1">
                        <a:latin typeface="Cambria Math" charset="0"/>
                        <a:ea typeface="Times New Roman" charset="0"/>
                        <a:cs typeface="Times New Roman" charset="0"/>
                      </a:rPr>
                      <m:t>(⋅) </m:t>
                    </m:r>
                  </m:oMath>
                </a14:m>
                <a:r>
                  <a:rPr lang="en-US" sz="1400" dirty="0" smtClean="0">
                    <a:latin typeface="Times New Roman" charset="0"/>
                    <a:ea typeface="Times New Roman" charset="0"/>
                    <a:cs typeface="Times New Roman" charset="0"/>
                  </a:rPr>
                  <a:t>is </a:t>
                </a:r>
                <a:r>
                  <a:rPr lang="en-US" sz="1400" dirty="0">
                    <a:latin typeface="Times New Roman" charset="0"/>
                    <a:ea typeface="Times New Roman" charset="0"/>
                    <a:cs typeface="Times New Roman" charset="0"/>
                  </a:rPr>
                  <a:t>assumed </a:t>
                </a:r>
                <a:r>
                  <a:rPr lang="en-US" sz="1400" dirty="0" smtClean="0">
                    <a:latin typeface="Times New Roman" charset="0"/>
                    <a:ea typeface="Times New Roman" charset="0"/>
                    <a:cs typeface="Times New Roman" charset="0"/>
                  </a:rPr>
                  <a:t>to be a linear function </a:t>
                </a:r>
                <a14:m>
                  <m:oMath xmlns:m="http://schemas.openxmlformats.org/officeDocument/2006/math">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1,</m:t>
                        </m:r>
                        <m:r>
                          <a:rPr lang="en-US" sz="1400" i="1">
                            <a:latin typeface="Cambria Math" charset="0"/>
                            <a:ea typeface="Times New Roman" charset="0"/>
                            <a:cs typeface="Times New Roman" charset="0"/>
                          </a:rPr>
                          <m:t>𝑡</m:t>
                        </m:r>
                      </m:sub>
                    </m:sSub>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r>
                      <a:rPr lang="en-US" sz="1400" i="1">
                        <a:latin typeface="Cambria Math" charset="0"/>
                        <a:ea typeface="Times New Roman" charset="0"/>
                        <a:cs typeface="Times New Roman" charset="0"/>
                      </a:rPr>
                      <m:t>+…+</m:t>
                    </m:r>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𝜓</m:t>
                        </m:r>
                      </m:e>
                      <m:sub>
                        <m:r>
                          <a:rPr lang="en-US" sz="1400" i="1">
                            <a:latin typeface="Cambria Math" charset="0"/>
                            <a:ea typeface="Times New Roman" charset="0"/>
                            <a:cs typeface="Times New Roman" charset="0"/>
                          </a:rPr>
                          <m:t>𝐿</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𝑡</m:t>
                        </m:r>
                      </m:sub>
                    </m:sSub>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𝑋</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m:t>
                        </m:r>
                        <m:r>
                          <a:rPr lang="en-US" sz="1400" i="1">
                            <a:latin typeface="Cambria Math" charset="0"/>
                            <a:ea typeface="Times New Roman" charset="0"/>
                            <a:cs typeface="Times New Roman" charset="0"/>
                          </a:rPr>
                          <m:t>𝐿</m:t>
                        </m:r>
                      </m:sub>
                    </m:sSub>
                  </m:oMath>
                </a14:m>
                <a:r>
                  <a:rPr lang="en-US" sz="1400" dirty="0" smtClean="0">
                    <a:latin typeface="Times New Roman" charset="0"/>
                    <a:ea typeface="Times New Roman" charset="0"/>
                    <a:cs typeface="Times New Roman" charset="0"/>
                  </a:rPr>
                  <a:t> (with lag order </a:t>
                </a:r>
                <a14:m>
                  <m:oMath xmlns:m="http://schemas.openxmlformats.org/officeDocument/2006/math">
                    <m:r>
                      <a:rPr lang="en-US" sz="1400" i="1">
                        <a:latin typeface="Cambria Math" charset="0"/>
                        <a:ea typeface="Times New Roman" charset="0"/>
                        <a:cs typeface="Times New Roman" charset="0"/>
                      </a:rPr>
                      <m:t>𝐿</m:t>
                    </m:r>
                  </m:oMath>
                </a14:m>
                <a:r>
                  <a:rPr lang="en-US" sz="1400" dirty="0" smtClean="0">
                    <a:latin typeface="Times New Roman" charset="0"/>
                    <a:ea typeface="Times New Roman" charset="0"/>
                    <a:cs typeface="Times New Roman" charset="0"/>
                  </a:rPr>
                  <a:t>), and the </a:t>
                </a:r>
                <a:r>
                  <a:rPr lang="en-US" sz="1400" dirty="0">
                    <a:latin typeface="Times New Roman" charset="0"/>
                    <a:ea typeface="Times New Roman" charset="0"/>
                    <a:cs typeface="Times New Roman" charset="0"/>
                  </a:rPr>
                  <a:t>integral is taken with respect the posterior of the unknown parameters at time </a:t>
                </a:r>
                <a14:m>
                  <m:oMath xmlns:m="http://schemas.openxmlformats.org/officeDocument/2006/math">
                    <m:r>
                      <a:rPr lang="en-US" sz="1400" i="1">
                        <a:latin typeface="Cambria Math" charset="0"/>
                        <a:ea typeface="Times New Roman" charset="0"/>
                        <a:cs typeface="Times New Roman" charset="0"/>
                      </a:rPr>
                      <m:t>𝑡</m:t>
                    </m:r>
                  </m:oMath>
                </a14:m>
                <a:r>
                  <a:rPr lang="en-US" sz="1400" dirty="0">
                    <a:latin typeface="Times New Roman" charset="0"/>
                    <a:ea typeface="Times New Roman" charset="0"/>
                    <a:cs typeface="Times New Roman" charset="0"/>
                  </a:rPr>
                  <a:t>, which can be efficiently computed via </a:t>
                </a:r>
                <a:r>
                  <a:rPr lang="en-US" sz="1400" dirty="0" smtClean="0">
                    <a:latin typeface="Times New Roman" charset="0"/>
                    <a:ea typeface="Times New Roman" charset="0"/>
                    <a:cs typeface="Times New Roman" charset="0"/>
                  </a:rPr>
                  <a:t>our sequential Monte Carlo approach.</a:t>
                </a:r>
                <a:endParaRPr lang="en-US" altLang="zh-CN" sz="1400" dirty="0">
                  <a:latin typeface="Times New Roman" charset="0"/>
                  <a:ea typeface="Times New Roman" charset="0"/>
                  <a:cs typeface="Times New Roman" charset="0"/>
                </a:endParaRPr>
              </a:p>
              <a:p>
                <a:r>
                  <a:rPr lang="en-US" sz="1400" dirty="0">
                    <a:latin typeface="Times New Roman" charset="0"/>
                    <a:ea typeface="Times New Roman" charset="0"/>
                    <a:cs typeface="Times New Roman" charset="0"/>
                  </a:rPr>
                  <a:t>For decision making, we decide “tomorrow has an extreme day” if </a:t>
                </a:r>
                <a14:m>
                  <m:oMath xmlns:m="http://schemas.openxmlformats.org/officeDocument/2006/math">
                    <m:acc>
                      <m:accPr>
                        <m:chr m:val="̂"/>
                        <m:ctrlPr>
                          <a:rPr lang="en-US" sz="1400" i="1">
                            <a:latin typeface="Cambria Math" panose="02040503050406030204" pitchFamily="18" charset="0"/>
                            <a:ea typeface="Times New Roman" charset="0"/>
                            <a:cs typeface="Times New Roman" charset="0"/>
                          </a:rPr>
                        </m:ctrlPr>
                      </m:accPr>
                      <m:e>
                        <m:sSub>
                          <m:sSubPr>
                            <m:ctrlPr>
                              <a:rPr lang="en-US" sz="1400" i="1">
                                <a:latin typeface="Cambria Math" panose="02040503050406030204" pitchFamily="18" charset="0"/>
                                <a:ea typeface="Times New Roman" charset="0"/>
                                <a:cs typeface="Times New Roman" charset="0"/>
                              </a:rPr>
                            </m:ctrlPr>
                          </m:sSubPr>
                          <m:e>
                            <m:r>
                              <a:rPr lang="en-US" sz="1400" i="1">
                                <a:latin typeface="Cambria Math" charset="0"/>
                                <a:ea typeface="Times New Roman" charset="0"/>
                                <a:cs typeface="Times New Roman" charset="0"/>
                              </a:rPr>
                              <m:t>𝜆</m:t>
                            </m:r>
                          </m:e>
                          <m:sub>
                            <m:r>
                              <a:rPr lang="en-US" sz="1400" i="1">
                                <a:latin typeface="Cambria Math" charset="0"/>
                                <a:ea typeface="Times New Roman" charset="0"/>
                                <a:cs typeface="Times New Roman" charset="0"/>
                              </a:rPr>
                              <m:t>𝑡</m:t>
                            </m:r>
                            <m:r>
                              <a:rPr lang="en-US" sz="1400" i="1">
                                <a:latin typeface="Cambria Math" charset="0"/>
                                <a:ea typeface="Times New Roman" charset="0"/>
                                <a:cs typeface="Times New Roman" charset="0"/>
                              </a:rPr>
                              <m:t>+1</m:t>
                            </m:r>
                          </m:sub>
                        </m:sSub>
                      </m:e>
                    </m:acc>
                    <m:r>
                      <a:rPr lang="en-US" sz="1400" i="1">
                        <a:latin typeface="Cambria Math" charset="0"/>
                        <a:ea typeface="Times New Roman" charset="0"/>
                        <a:cs typeface="Times New Roman" charset="0"/>
                      </a:rPr>
                      <m:t> </m:t>
                    </m:r>
                  </m:oMath>
                </a14:m>
                <a:r>
                  <a:rPr lang="en-US" sz="1400" dirty="0">
                    <a:latin typeface="Times New Roman" charset="0"/>
                    <a:ea typeface="Times New Roman" charset="0"/>
                    <a:cs typeface="Times New Roman" charset="0"/>
                  </a:rPr>
                  <a:t>exceeds a specified threshold at day </a:t>
                </a:r>
                <a14:m>
                  <m:oMath xmlns:m="http://schemas.openxmlformats.org/officeDocument/2006/math">
                    <m:r>
                      <a:rPr lang="en-US" sz="1400" i="1">
                        <a:latin typeface="Cambria Math" charset="0"/>
                        <a:ea typeface="Times New Roman" charset="0"/>
                        <a:cs typeface="Times New Roman" charset="0"/>
                      </a:rPr>
                      <m:t>𝑡</m:t>
                    </m:r>
                  </m:oMath>
                </a14:m>
                <a:r>
                  <a:rPr lang="en-US" sz="1400" dirty="0">
                    <a:latin typeface="Times New Roman" charset="0"/>
                    <a:ea typeface="Times New Roman" charset="0"/>
                    <a:cs typeface="Times New Roman" charset="0"/>
                  </a:rPr>
                  <a:t>. The fact that “tomorrow is an extreme day” is defined by its ozone density larger than 70ppb (which is given by the Ozone National Ambient Air Quality Standards). Based on the performance throughout year 2003-2012, we compute the probability of miss and false alarm for each </a:t>
                </a:r>
                <a:r>
                  <a:rPr lang="en-US" sz="1400" dirty="0" smtClean="0">
                    <a:latin typeface="Times New Roman" charset="0"/>
                    <a:ea typeface="Times New Roman" charset="0"/>
                    <a:cs typeface="Times New Roman" charset="0"/>
                  </a:rPr>
                  <a:t>given threshold. </a:t>
                </a:r>
                <a:r>
                  <a:rPr lang="en-US" sz="1400" dirty="0">
                    <a:latin typeface="Times New Roman" charset="0"/>
                    <a:ea typeface="Times New Roman" charset="0"/>
                    <a:cs typeface="Times New Roman" charset="0"/>
                  </a:rPr>
                  <a:t>We run different thresholds from –</a:t>
                </a:r>
                <a:r>
                  <a:rPr lang="en-US" sz="1400" dirty="0" err="1">
                    <a:latin typeface="Times New Roman" charset="0"/>
                    <a:ea typeface="Times New Roman" charset="0"/>
                    <a:cs typeface="Times New Roman" charset="0"/>
                  </a:rPr>
                  <a:t>Inf</a:t>
                </a:r>
                <a:r>
                  <a:rPr lang="en-US" sz="1400" dirty="0">
                    <a:latin typeface="Times New Roman" charset="0"/>
                    <a:ea typeface="Times New Roman" charset="0"/>
                    <a:cs typeface="Times New Roman" charset="0"/>
                  </a:rPr>
                  <a:t> to </a:t>
                </a:r>
                <a:r>
                  <a:rPr lang="en-US" sz="1400" dirty="0" err="1">
                    <a:latin typeface="Times New Roman" charset="0"/>
                    <a:ea typeface="Times New Roman" charset="0"/>
                    <a:cs typeface="Times New Roman" charset="0"/>
                  </a:rPr>
                  <a:t>Inf</a:t>
                </a:r>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to obtain </a:t>
                </a:r>
                <a:r>
                  <a:rPr lang="en-US" sz="1400" dirty="0">
                    <a:latin typeface="Times New Roman" charset="0"/>
                    <a:ea typeface="Times New Roman" charset="0"/>
                    <a:cs typeface="Times New Roman" charset="0"/>
                  </a:rPr>
                  <a:t>the receiver operating characteristic (ROC) </a:t>
                </a:r>
                <a:r>
                  <a:rPr lang="en-US" sz="1400" dirty="0" smtClean="0">
                    <a:latin typeface="Times New Roman" charset="0"/>
                    <a:ea typeface="Times New Roman" charset="0"/>
                    <a:cs typeface="Times New Roman" charset="0"/>
                  </a:rPr>
                  <a:t>curve.</a:t>
                </a:r>
                <a:endParaRPr lang="en-US" altLang="zh-CN" sz="1400"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2" y="854704"/>
                <a:ext cx="8719658" cy="5651419"/>
              </a:xfrm>
              <a:prstGeom prst="rect">
                <a:avLst/>
              </a:prstGeom>
              <a:blipFill rotWithShape="0">
                <a:blip r:embed="rId3"/>
                <a:stretch>
                  <a:fillRect l="-419" t="-539" r="-559" b="-216"/>
                </a:stretch>
              </a:blipFill>
            </p:spPr>
            <p:txBody>
              <a:bodyPr/>
              <a:lstStyle/>
              <a:p>
                <a:r>
                  <a:rPr lang="en-US">
                    <a:noFill/>
                  </a:rPr>
                  <a:t> </a:t>
                </a:r>
              </a:p>
            </p:txBody>
          </p:sp>
        </mc:Fallback>
      </mc:AlternateContent>
    </p:spTree>
    <p:extLst>
      <p:ext uri="{BB962C8B-B14F-4D97-AF65-F5344CB8AC3E}">
        <p14:creationId xmlns:p14="http://schemas.microsoft.com/office/powerpoint/2010/main" val="1966446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19</a:t>
            </a:fld>
            <a:endParaRPr lang="en-US">
              <a:latin typeface="Tahoma" charset="0"/>
              <a:ea typeface="Tahoma" charset="0"/>
              <a:cs typeface="Tahoma" charset="0"/>
            </a:endParaRPr>
          </a:p>
        </p:txBody>
      </p:sp>
      <p:sp>
        <p:nvSpPr>
          <p:cNvPr id="3" name="矩形 2"/>
          <p:cNvSpPr/>
          <p:nvPr/>
        </p:nvSpPr>
        <p:spPr>
          <a:xfrm>
            <a:off x="282102" y="854704"/>
            <a:ext cx="8719658" cy="5293757"/>
          </a:xfrm>
          <a:prstGeom prst="rect">
            <a:avLst/>
          </a:prstGeom>
        </p:spPr>
        <p:txBody>
          <a:bodyPr wrap="square">
            <a:spAutoFit/>
          </a:bodyPr>
          <a:lstStyle/>
          <a:p>
            <a:pPr marL="285750" indent="-285750">
              <a:buFont typeface="Wingdings" charset="2"/>
              <a:buChar char="q"/>
            </a:pPr>
            <a:r>
              <a:rPr lang="en-US" dirty="0" smtClean="0">
                <a:latin typeface="Times New Roman" charset="0"/>
                <a:ea typeface="Times New Roman" charset="0"/>
                <a:cs typeface="Times New Roman" charset="0"/>
              </a:rPr>
              <a:t>To achieve reliable performance in terms of </a:t>
            </a:r>
            <a:r>
              <a:rPr lang="en-US" dirty="0">
                <a:latin typeface="Times New Roman" charset="0"/>
                <a:ea typeface="Times New Roman" charset="0"/>
                <a:cs typeface="Times New Roman" charset="0"/>
              </a:rPr>
              <a:t>prediction and nonlinearity </a:t>
            </a:r>
            <a:r>
              <a:rPr lang="en-US" dirty="0" smtClean="0">
                <a:latin typeface="Times New Roman" charset="0"/>
                <a:ea typeface="Times New Roman" charset="0"/>
                <a:cs typeface="Times New Roman" charset="0"/>
              </a:rPr>
              <a:t>identification, the implementations </a:t>
            </a:r>
            <a:r>
              <a:rPr lang="en-US" dirty="0">
                <a:latin typeface="Times New Roman" charset="0"/>
                <a:ea typeface="Times New Roman" charset="0"/>
                <a:cs typeface="Times New Roman" charset="0"/>
              </a:rPr>
              <a:t>of </a:t>
            </a:r>
            <a:r>
              <a:rPr lang="en-US" dirty="0" smtClean="0">
                <a:latin typeface="Times New Roman" charset="0"/>
                <a:ea typeface="Times New Roman" charset="0"/>
                <a:cs typeface="Times New Roman" charset="0"/>
              </a:rPr>
              <a:t>our algorithm </a:t>
            </a:r>
            <a:r>
              <a:rPr lang="en-US" dirty="0">
                <a:latin typeface="Times New Roman" charset="0"/>
                <a:ea typeface="Times New Roman" charset="0"/>
                <a:cs typeface="Times New Roman" charset="0"/>
              </a:rPr>
              <a:t>are </a:t>
            </a:r>
            <a:r>
              <a:rPr lang="en-US" dirty="0" smtClean="0">
                <a:latin typeface="Times New Roman" charset="0"/>
                <a:ea typeface="Times New Roman" charset="0"/>
                <a:cs typeface="Times New Roman" charset="0"/>
              </a:rPr>
              <a:t>based on three key elements: the </a:t>
            </a:r>
            <a:r>
              <a:rPr lang="en-US" dirty="0">
                <a:latin typeface="Times New Roman" charset="0"/>
                <a:ea typeface="Times New Roman" charset="0"/>
                <a:cs typeface="Times New Roman" charset="0"/>
              </a:rPr>
              <a:t>adaptive step </a:t>
            </a:r>
            <a:r>
              <a:rPr lang="en-US" dirty="0" smtClean="0">
                <a:latin typeface="Times New Roman" charset="0"/>
                <a:ea typeface="Times New Roman" charset="0"/>
                <a:cs typeface="Times New Roman" charset="0"/>
              </a:rPr>
              <a:t>size, the online update, and </a:t>
            </a:r>
            <a:r>
              <a:rPr lang="en-US" dirty="0">
                <a:latin typeface="Times New Roman" charset="0"/>
                <a:ea typeface="Times New Roman" charset="0"/>
                <a:cs typeface="Times New Roman" charset="0"/>
              </a:rPr>
              <a:t>the </a:t>
            </a:r>
            <a:r>
              <a:rPr lang="en-US" dirty="0" smtClean="0">
                <a:latin typeface="Times New Roman" charset="0"/>
                <a:ea typeface="Times New Roman" charset="0"/>
                <a:cs typeface="Times New Roman" charset="0"/>
              </a:rPr>
              <a:t>automatic </a:t>
            </a:r>
            <a:r>
              <a:rPr lang="en-US" dirty="0">
                <a:latin typeface="Times New Roman" charset="0"/>
                <a:ea typeface="Times New Roman" charset="0"/>
                <a:cs typeface="Times New Roman" charset="0"/>
              </a:rPr>
              <a:t>tuning of algorithm </a:t>
            </a:r>
            <a:r>
              <a:rPr lang="en-US" dirty="0" smtClean="0">
                <a:latin typeface="Times New Roman" charset="0"/>
                <a:ea typeface="Times New Roman" charset="0"/>
                <a:cs typeface="Times New Roman" charset="0"/>
              </a:rPr>
              <a:t>parameters </a:t>
            </a:r>
            <a:endParaRPr lang="en-US" dirty="0">
              <a:latin typeface="Times New Roman" charset="0"/>
              <a:ea typeface="Times New Roman" charset="0"/>
              <a:cs typeface="Times New Roman" charset="0"/>
            </a:endParaRPr>
          </a:p>
          <a:p>
            <a:endParaRPr lang="en-US" dirty="0" smtClean="0">
              <a:latin typeface="Times New Roman" charset="0"/>
              <a:ea typeface="Times New Roman" charset="0"/>
              <a:cs typeface="Times New Roman" charset="0"/>
            </a:endParaRPr>
          </a:p>
          <a:p>
            <a:pPr marL="742950" lvl="1" indent="-285750">
              <a:buFont typeface="Wingdings" charset="2"/>
              <a:buChar char="v"/>
            </a:pP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adaptive step </a:t>
            </a:r>
            <a:r>
              <a:rPr lang="en-US" dirty="0" smtClean="0">
                <a:latin typeface="Times New Roman" charset="0"/>
                <a:ea typeface="Times New Roman" charset="0"/>
                <a:cs typeface="Times New Roman" charset="0"/>
              </a:rPr>
              <a:t>size</a:t>
            </a:r>
          </a:p>
          <a:p>
            <a:r>
              <a:rPr lang="en-US" sz="1600" dirty="0" smtClean="0">
                <a:latin typeface="Times New Roman" charset="0"/>
                <a:ea typeface="Times New Roman" charset="0"/>
                <a:cs typeface="Times New Roman" charset="0"/>
              </a:rPr>
              <a:t>         This module enables the algorithm to either converges to a </a:t>
            </a:r>
            <a:r>
              <a:rPr lang="en-US" sz="1600" dirty="0">
                <a:latin typeface="Times New Roman" charset="0"/>
                <a:ea typeface="Times New Roman" charset="0"/>
                <a:cs typeface="Times New Roman" charset="0"/>
              </a:rPr>
              <a:t>stationary </a:t>
            </a:r>
            <a:r>
              <a:rPr lang="en-US" sz="1600" dirty="0" smtClean="0">
                <a:latin typeface="Times New Roman" charset="0"/>
                <a:ea typeface="Times New Roman" charset="0"/>
                <a:cs typeface="Times New Roman" charset="0"/>
              </a:rPr>
              <a:t>model if the true data-generating </a:t>
            </a:r>
            <a:r>
              <a:rPr lang="en-US" sz="1600" dirty="0">
                <a:latin typeface="Times New Roman" charset="0"/>
                <a:ea typeface="Times New Roman" charset="0"/>
                <a:cs typeface="Times New Roman" charset="0"/>
              </a:rPr>
              <a:t>model is </a:t>
            </a:r>
            <a:r>
              <a:rPr lang="en-US" sz="1600" dirty="0" smtClean="0">
                <a:latin typeface="Times New Roman" charset="0"/>
                <a:ea typeface="Times New Roman" charset="0"/>
                <a:cs typeface="Times New Roman" charset="0"/>
              </a:rPr>
              <a:t>fixed, or track varying </a:t>
            </a:r>
            <a:r>
              <a:rPr lang="en-US" sz="1600" dirty="0">
                <a:latin typeface="Times New Roman" charset="0"/>
                <a:ea typeface="Times New Roman" charset="0"/>
                <a:cs typeface="Times New Roman" charset="0"/>
              </a:rPr>
              <a:t>data-generating</a:t>
            </a:r>
            <a:r>
              <a:rPr lang="en-US" sz="1600" dirty="0" smtClean="0">
                <a:latin typeface="Times New Roman" charset="0"/>
                <a:ea typeface="Times New Roman" charset="0"/>
                <a:cs typeface="Times New Roman" charset="0"/>
              </a:rPr>
              <a:t> models (as was illustrated by the video)</a:t>
            </a:r>
            <a:endParaRPr lang="en-US" sz="1600" dirty="0">
              <a:latin typeface="Times New Roman" charset="0"/>
              <a:ea typeface="Times New Roman" charset="0"/>
              <a:cs typeface="Times New Roman" charset="0"/>
            </a:endParaRPr>
          </a:p>
          <a:p>
            <a:pPr marL="0" lvl="1"/>
            <a:endParaRPr lang="en-US" dirty="0" smtClean="0">
              <a:latin typeface="Times New Roman" charset="0"/>
              <a:ea typeface="Times New Roman" charset="0"/>
              <a:cs typeface="Times New Roman" charset="0"/>
            </a:endParaRPr>
          </a:p>
          <a:p>
            <a:pPr marL="742950" lvl="1" indent="-285750">
              <a:buFont typeface="Wingdings" charset="2"/>
              <a:buChar char="v"/>
            </a:pP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online </a:t>
            </a:r>
            <a:r>
              <a:rPr lang="en-US" dirty="0" smtClean="0">
                <a:latin typeface="Times New Roman" charset="0"/>
                <a:ea typeface="Times New Roman" charset="0"/>
                <a:cs typeface="Times New Roman" charset="0"/>
              </a:rPr>
              <a:t>update</a:t>
            </a:r>
          </a:p>
          <a:p>
            <a:r>
              <a:rPr lang="en-US" sz="1600" dirty="0" smtClean="0">
                <a:latin typeface="Times New Roman" charset="0"/>
                <a:ea typeface="Times New Roman" charset="0"/>
                <a:cs typeface="Times New Roman" charset="0"/>
              </a:rPr>
              <a:t>         </a:t>
            </a:r>
            <a:r>
              <a:rPr lang="en-US" sz="1600" dirty="0">
                <a:latin typeface="Times New Roman" charset="0"/>
                <a:ea typeface="Times New Roman" charset="0"/>
                <a:cs typeface="Times New Roman" charset="0"/>
              </a:rPr>
              <a:t>This module </a:t>
            </a:r>
            <a:r>
              <a:rPr lang="en-US" sz="1600" dirty="0" smtClean="0">
                <a:latin typeface="Times New Roman" charset="0"/>
                <a:ea typeface="Times New Roman" charset="0"/>
                <a:cs typeface="Times New Roman" charset="0"/>
              </a:rPr>
              <a:t>enables the algorithm to use sufficient statistics to sequentially update a complex nonlinear model with only linear computational cost. The </a:t>
            </a:r>
            <a:r>
              <a:rPr lang="en-US" sz="1600" dirty="0">
                <a:latin typeface="Times New Roman" charset="0"/>
                <a:ea typeface="Times New Roman" charset="0"/>
                <a:cs typeface="Times New Roman" charset="0"/>
              </a:rPr>
              <a:t>basic idea </a:t>
            </a:r>
            <a:r>
              <a:rPr lang="en-US" sz="1600" dirty="0" smtClean="0">
                <a:latin typeface="Times New Roman" charset="0"/>
                <a:ea typeface="Times New Roman" charset="0"/>
                <a:cs typeface="Times New Roman" charset="0"/>
              </a:rPr>
              <a:t>is </a:t>
            </a:r>
            <a:r>
              <a:rPr lang="en-US" sz="1600" dirty="0">
                <a:latin typeface="Times New Roman" charset="0"/>
                <a:ea typeface="Times New Roman" charset="0"/>
                <a:cs typeface="Times New Roman" charset="0"/>
              </a:rPr>
              <a:t>to decompose </a:t>
            </a:r>
            <a:r>
              <a:rPr lang="en-US" sz="1600" dirty="0" smtClean="0">
                <a:latin typeface="Times New Roman" charset="0"/>
                <a:ea typeface="Times New Roman" charset="0"/>
                <a:cs typeface="Times New Roman" charset="0"/>
              </a:rPr>
              <a:t>the original optimization problem </a:t>
            </a:r>
            <a:r>
              <a:rPr lang="en-US" sz="1600" dirty="0">
                <a:latin typeface="Times New Roman" charset="0"/>
                <a:ea typeface="Times New Roman" charset="0"/>
                <a:cs typeface="Times New Roman" charset="0"/>
              </a:rPr>
              <a:t>into two parts that are easier to solve and iterate between them. One part involves linear </a:t>
            </a:r>
            <a:r>
              <a:rPr lang="en-US" sz="1600" dirty="0" smtClean="0">
                <a:latin typeface="Times New Roman" charset="0"/>
                <a:ea typeface="Times New Roman" charset="0"/>
                <a:cs typeface="Times New Roman" charset="0"/>
              </a:rPr>
              <a:t>updates, </a:t>
            </a:r>
            <a:r>
              <a:rPr lang="en-US" sz="1600" dirty="0">
                <a:latin typeface="Times New Roman" charset="0"/>
                <a:ea typeface="Times New Roman" charset="0"/>
                <a:cs typeface="Times New Roman" charset="0"/>
              </a:rPr>
              <a:t>and the other </a:t>
            </a:r>
            <a:r>
              <a:rPr lang="en-US" sz="1600" dirty="0" smtClean="0">
                <a:latin typeface="Times New Roman" charset="0"/>
                <a:ea typeface="Times New Roman" charset="0"/>
                <a:cs typeface="Times New Roman" charset="0"/>
              </a:rPr>
              <a:t>enables a closed-form solution.</a:t>
            </a:r>
          </a:p>
          <a:p>
            <a:endParaRPr lang="en-US" dirty="0">
              <a:latin typeface="Times New Roman" charset="0"/>
              <a:ea typeface="Times New Roman" charset="0"/>
              <a:cs typeface="Times New Roman" charset="0"/>
            </a:endParaRPr>
          </a:p>
          <a:p>
            <a:pPr marL="800100" lvl="1" indent="-342900">
              <a:buFont typeface="Wingdings" charset="2"/>
              <a:buChar char="v"/>
            </a:pPr>
            <a:r>
              <a:rPr lang="en-US" dirty="0" smtClean="0">
                <a:latin typeface="Times New Roman" charset="0"/>
                <a:ea typeface="Times New Roman" charset="0"/>
                <a:cs typeface="Times New Roman" charset="0"/>
              </a:rPr>
              <a:t>Automatic </a:t>
            </a:r>
            <a:r>
              <a:rPr lang="en-US" dirty="0">
                <a:latin typeface="Times New Roman" charset="0"/>
                <a:ea typeface="Times New Roman" charset="0"/>
                <a:cs typeface="Times New Roman" charset="0"/>
              </a:rPr>
              <a:t>tuning of </a:t>
            </a:r>
            <a:r>
              <a:rPr lang="en-US" dirty="0" smtClean="0">
                <a:latin typeface="Times New Roman" charset="0"/>
                <a:ea typeface="Times New Roman" charset="0"/>
                <a:cs typeface="Times New Roman" charset="0"/>
              </a:rPr>
              <a:t>control </a:t>
            </a:r>
            <a:r>
              <a:rPr lang="en-US" dirty="0">
                <a:latin typeface="Times New Roman" charset="0"/>
                <a:ea typeface="Times New Roman" charset="0"/>
                <a:cs typeface="Times New Roman" charset="0"/>
              </a:rPr>
              <a:t>parameters </a:t>
            </a:r>
          </a:p>
          <a:p>
            <a:r>
              <a:rPr lang="en-US" sz="1600" dirty="0" smtClean="0">
                <a:latin typeface="Times New Roman" charset="0"/>
                <a:ea typeface="Times New Roman" charset="0"/>
                <a:cs typeface="Times New Roman" charset="0"/>
              </a:rPr>
              <a:t>         This module continuously monitors the one-step ahead </a:t>
            </a:r>
            <a:r>
              <a:rPr lang="en-US" sz="1600" dirty="0">
                <a:latin typeface="Times New Roman" charset="0"/>
                <a:ea typeface="Times New Roman" charset="0"/>
                <a:cs typeface="Times New Roman" charset="0"/>
              </a:rPr>
              <a:t>prediction </a:t>
            </a:r>
            <a:r>
              <a:rPr lang="en-US" sz="1600" dirty="0" smtClean="0">
                <a:latin typeface="Times New Roman" charset="0"/>
                <a:ea typeface="Times New Roman" charset="0"/>
                <a:cs typeface="Times New Roman" charset="0"/>
              </a:rPr>
              <a:t>errors </a:t>
            </a:r>
            <a:r>
              <a:rPr lang="en-US" sz="1600" dirty="0">
                <a:latin typeface="Times New Roman" charset="0"/>
                <a:ea typeface="Times New Roman" charset="0"/>
                <a:cs typeface="Times New Roman" charset="0"/>
              </a:rPr>
              <a:t>upon each newly arrived data </a:t>
            </a:r>
            <a:r>
              <a:rPr lang="en-US" sz="1600" dirty="0" smtClean="0">
                <a:latin typeface="Times New Roman" charset="0"/>
                <a:ea typeface="Times New Roman" charset="0"/>
                <a:cs typeface="Times New Roman" charset="0"/>
              </a:rPr>
              <a:t>point, </a:t>
            </a:r>
            <a:r>
              <a:rPr lang="en-US" sz="1600" dirty="0">
                <a:latin typeface="Times New Roman" charset="0"/>
                <a:ea typeface="Times New Roman" charset="0"/>
                <a:cs typeface="Times New Roman" charset="0"/>
              </a:rPr>
              <a:t>and in turn wisely tune the </a:t>
            </a:r>
            <a:r>
              <a:rPr lang="en-US" sz="1600" dirty="0" smtClean="0">
                <a:latin typeface="Times New Roman" charset="0"/>
                <a:ea typeface="Times New Roman" charset="0"/>
                <a:cs typeface="Times New Roman" charset="0"/>
              </a:rPr>
              <a:t>algorithm parameters. This part helps to stabilize </a:t>
            </a:r>
            <a:r>
              <a:rPr lang="en-US" sz="1600" dirty="0">
                <a:latin typeface="Times New Roman" charset="0"/>
                <a:ea typeface="Times New Roman" charset="0"/>
                <a:cs typeface="Times New Roman" charset="0"/>
              </a:rPr>
              <a:t>the performance of our algorithm </a:t>
            </a:r>
            <a:r>
              <a:rPr lang="en-US" sz="1600" dirty="0" smtClean="0">
                <a:latin typeface="Times New Roman" charset="0"/>
                <a:ea typeface="Times New Roman" charset="0"/>
                <a:cs typeface="Times New Roman" charset="0"/>
              </a:rPr>
              <a:t>when </a:t>
            </a:r>
            <a:r>
              <a:rPr lang="en-US" sz="1600" dirty="0">
                <a:latin typeface="Times New Roman" charset="0"/>
                <a:ea typeface="Times New Roman" charset="0"/>
                <a:cs typeface="Times New Roman" charset="0"/>
              </a:rPr>
              <a:t>the underlying date generating model varies over time. </a:t>
            </a:r>
            <a:r>
              <a:rPr lang="en-US" sz="1600" dirty="0" smtClean="0">
                <a:latin typeface="Times New Roman" charset="0"/>
                <a:ea typeface="Times New Roman" charset="0"/>
                <a:cs typeface="Times New Roman" charset="0"/>
              </a:rPr>
              <a:t>It can be regarded as a substitute to the usual “cross-validation” method, which is not applicable to </a:t>
            </a:r>
            <a:r>
              <a:rPr lang="en-US" sz="1600" dirty="0">
                <a:latin typeface="Times New Roman" charset="0"/>
                <a:ea typeface="Times New Roman" charset="0"/>
                <a:cs typeface="Times New Roman" charset="0"/>
              </a:rPr>
              <a:t>a real-world time series </a:t>
            </a:r>
            <a:r>
              <a:rPr lang="en-US" sz="1600" dirty="0" smtClean="0">
                <a:latin typeface="Times New Roman" charset="0"/>
                <a:ea typeface="Times New Roman" charset="0"/>
                <a:cs typeface="Times New Roman" charset="0"/>
              </a:rPr>
              <a:t>data that is not </a:t>
            </a:r>
            <a:r>
              <a:rPr lang="en-US" sz="1600" dirty="0">
                <a:latin typeface="Times New Roman" charset="0"/>
                <a:ea typeface="Times New Roman" charset="0"/>
                <a:cs typeface="Times New Roman" charset="0"/>
              </a:rPr>
              <a:t>permutable and </a:t>
            </a:r>
            <a:r>
              <a:rPr lang="en-US" sz="1600" dirty="0" smtClean="0">
                <a:latin typeface="Times New Roman" charset="0"/>
                <a:ea typeface="Times New Roman" charset="0"/>
                <a:cs typeface="Times New Roman" charset="0"/>
              </a:rPr>
              <a:t>“</a:t>
            </a:r>
            <a:r>
              <a:rPr lang="en-US" sz="1600" dirty="0">
                <a:latin typeface="Times New Roman" charset="0"/>
                <a:ea typeface="Times New Roman" charset="0"/>
                <a:cs typeface="Times New Roman" charset="0"/>
              </a:rPr>
              <a:t>once in a lifetime</a:t>
            </a:r>
            <a:r>
              <a:rPr lang="en-US" sz="1600" dirty="0" smtClean="0">
                <a:latin typeface="Times New Roman" charset="0"/>
                <a:ea typeface="Times New Roman" charset="0"/>
                <a:cs typeface="Times New Roman" charset="0"/>
              </a:rPr>
              <a:t>”.</a:t>
            </a:r>
            <a:endParaRPr lang="en-US" sz="1600" dirty="0">
              <a:latin typeface="Times New Roman" charset="0"/>
              <a:ea typeface="Times New Roman" charset="0"/>
              <a:cs typeface="Times New Roman" charset="0"/>
            </a:endParaRPr>
          </a:p>
        </p:txBody>
      </p:sp>
      <p:sp>
        <p:nvSpPr>
          <p:cNvPr id="9" name="Title 2"/>
          <p:cNvSpPr>
            <a:spLocks noGrp="1"/>
          </p:cNvSpPr>
          <p:nvPr>
            <p:ph type="ctrTitle"/>
          </p:nvPr>
        </p:nvSpPr>
        <p:spPr>
          <a:xfrm>
            <a:off x="1520526" y="138111"/>
            <a:ext cx="7481234" cy="612648"/>
          </a:xfrm>
        </p:spPr>
        <p:txBody>
          <a:bodyPr>
            <a:noAutofit/>
          </a:bodyPr>
          <a:lstStyle/>
          <a:p>
            <a:r>
              <a:rPr lang="en-US" altLang="zh-CN" sz="2800" dirty="0" smtClean="0">
                <a:latin typeface="Times New Roman" charset="0"/>
                <a:ea typeface="Times New Roman" charset="0"/>
                <a:cs typeface="Times New Roman" charset="0"/>
              </a:rPr>
              <a:t>Sequential Inference Framework (Backup slide)</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8264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2</a:t>
            </a:fld>
            <a:endParaRPr lang="en-US">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latin typeface="Tahoma" charset="0"/>
              <a:ea typeface="Tahoma" charset="0"/>
              <a:cs typeface="Tahoma" charset="0"/>
            </a:endParaRPr>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r>
              <a:rPr lang="en-US" sz="3200" dirty="0" smtClean="0">
                <a:latin typeface="Times New Roman" charset="0"/>
                <a:ea typeface="Times New Roman" charset="0"/>
                <a:cs typeface="Times New Roman" charset="0"/>
              </a:rPr>
              <a:t>Our Prior Work</a:t>
            </a:r>
            <a:endParaRPr lang="en-US" altLang="zh-CN" sz="3200" dirty="0">
              <a:latin typeface="Times New Roman" charset="0"/>
              <a:ea typeface="Times New Roman" charset="0"/>
              <a:cs typeface="Times New Roman" charset="0"/>
            </a:endParaRPr>
          </a:p>
        </p:txBody>
      </p:sp>
      <p:sp>
        <p:nvSpPr>
          <p:cNvPr id="3" name="矩形 2"/>
          <p:cNvSpPr/>
          <p:nvPr/>
        </p:nvSpPr>
        <p:spPr>
          <a:xfrm>
            <a:off x="399646" y="1268022"/>
            <a:ext cx="8363355" cy="4247317"/>
          </a:xfrm>
          <a:prstGeom prst="rect">
            <a:avLst/>
          </a:prstGeom>
        </p:spPr>
        <p:txBody>
          <a:bodyPr wrap="square">
            <a:spAutoFit/>
          </a:bodyPr>
          <a:lstStyle/>
          <a:p>
            <a:pPr marL="285750" indent="-285750">
              <a:buFont typeface="Wingdings" charset="2"/>
              <a:buChar char="q"/>
            </a:pPr>
            <a:r>
              <a:rPr lang="en-US" altLang="zh-CN" dirty="0" smtClean="0">
                <a:latin typeface="Times New Roman" charset="0"/>
                <a:ea typeface="Times New Roman" charset="0"/>
                <a:cs typeface="Times New Roman" charset="0"/>
              </a:rPr>
              <a:t>Proposed a online inference </a:t>
            </a:r>
            <a:r>
              <a:rPr lang="en-US" altLang="zh-CN" dirty="0">
                <a:latin typeface="Times New Roman" charset="0"/>
                <a:ea typeface="Times New Roman" charset="0"/>
                <a:cs typeface="Times New Roman" charset="0"/>
              </a:rPr>
              <a:t>framework and fast </a:t>
            </a:r>
            <a:r>
              <a:rPr lang="en-US" altLang="zh-CN" dirty="0" smtClean="0">
                <a:latin typeface="Times New Roman" charset="0"/>
                <a:ea typeface="Times New Roman" charset="0"/>
                <a:cs typeface="Times New Roman" charset="0"/>
              </a:rPr>
              <a:t>algorithms to fit non-linear models to high dimensional non-stationary </a:t>
            </a:r>
            <a:r>
              <a:rPr lang="en-US" altLang="zh-CN" dirty="0">
                <a:latin typeface="Times New Roman" charset="0"/>
                <a:ea typeface="Times New Roman" charset="0"/>
                <a:cs typeface="Times New Roman" charset="0"/>
              </a:rPr>
              <a:t>and non-linear </a:t>
            </a:r>
            <a:r>
              <a:rPr lang="en-US" altLang="zh-CN" dirty="0" smtClean="0">
                <a:latin typeface="Times New Roman" charset="0"/>
                <a:ea typeface="Times New Roman" charset="0"/>
                <a:cs typeface="Times New Roman" charset="0"/>
              </a:rPr>
              <a:t>time series</a:t>
            </a:r>
          </a:p>
          <a:p>
            <a:pPr marL="342900" indent="-34290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r>
              <a:rPr lang="en-US" altLang="zh-CN" dirty="0">
                <a:latin typeface="Times New Roman" charset="0"/>
                <a:ea typeface="Times New Roman" charset="0"/>
                <a:cs typeface="Times New Roman" charset="0"/>
              </a:rPr>
              <a:t>Proposed fast </a:t>
            </a:r>
            <a:r>
              <a:rPr lang="en-US" altLang="zh-CN" dirty="0" smtClean="0">
                <a:latin typeface="Times New Roman" charset="0"/>
                <a:ea typeface="Times New Roman" charset="0"/>
                <a:cs typeface="Times New Roman" charset="0"/>
              </a:rPr>
              <a:t>algorithm for multiple change point analysis of vector time series data</a:t>
            </a:r>
          </a:p>
          <a:p>
            <a:pPr marL="285750" indent="-285750">
              <a:buFont typeface="Wingdings" charset="2"/>
              <a:buChar char="q"/>
            </a:pPr>
            <a:endParaRPr lang="en-US" altLang="zh-CN" dirty="0" smtClean="0">
              <a:latin typeface="Times New Roman" charset="0"/>
              <a:ea typeface="Times New Roman" charset="0"/>
              <a:cs typeface="Times New Roman" charset="0"/>
            </a:endParaRPr>
          </a:p>
          <a:p>
            <a:pPr marL="285750" indent="-285750">
              <a:buFont typeface="Wingdings" charset="2"/>
              <a:buChar char="q"/>
            </a:pPr>
            <a:r>
              <a:rPr lang="en-US" altLang="zh-CN" dirty="0" smtClean="0">
                <a:latin typeface="Times New Roman" charset="0"/>
                <a:ea typeface="Times New Roman" charset="0"/>
                <a:cs typeface="Times New Roman" charset="0"/>
              </a:rPr>
              <a:t>Proposed a novel methodology for optimal data prediction under unknown abrupt changes or smooth variations of data generating processes </a:t>
            </a: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r>
              <a:rPr lang="en-US" altLang="zh-CN" dirty="0" smtClean="0">
                <a:latin typeface="Times New Roman" charset="0"/>
                <a:ea typeface="Times New Roman" charset="0"/>
                <a:cs typeface="Times New Roman" charset="0"/>
              </a:rPr>
              <a:t>Developed a methodology for change detection of non-stationary panel data </a:t>
            </a:r>
          </a:p>
          <a:p>
            <a:pPr marL="285750" indent="-285750">
              <a:buFont typeface="Wingdings" charset="2"/>
              <a:buChar char="q"/>
            </a:pPr>
            <a:endParaRPr lang="en-US" altLang="zh-CN" dirty="0">
              <a:latin typeface="Times New Roman" charset="0"/>
              <a:ea typeface="Times New Roman" charset="0"/>
              <a:cs typeface="Times New Roman" charset="0"/>
            </a:endParaRPr>
          </a:p>
          <a:p>
            <a:pPr marL="342900" indent="-34290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331469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20</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smtClean="0">
                <a:latin typeface="Times New Roman" charset="0"/>
                <a:ea typeface="Times New Roman" charset="0"/>
                <a:cs typeface="Times New Roman" charset="0"/>
              </a:rPr>
              <a:t>Combine p-values: </a:t>
            </a:r>
            <a:r>
              <a:rPr lang="en-US" sz="2800" dirty="0">
                <a:latin typeface="Times New Roman" charset="0"/>
                <a:ea typeface="Times New Roman" charset="0"/>
                <a:cs typeface="Times New Roman" charset="0"/>
              </a:rPr>
              <a:t>Fisher’s </a:t>
            </a:r>
            <a:r>
              <a:rPr lang="en-US" sz="2800" dirty="0" smtClean="0">
                <a:latin typeface="Times New Roman" charset="0"/>
                <a:ea typeface="Times New Roman" charset="0"/>
                <a:cs typeface="Times New Roman" charset="0"/>
              </a:rPr>
              <a:t>method</a:t>
            </a:r>
            <a:endParaRPr lang="en-US" sz="28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矩形 2"/>
              <p:cNvSpPr/>
              <p:nvPr/>
            </p:nvSpPr>
            <p:spPr>
              <a:xfrm>
                <a:off x="282100" y="892429"/>
                <a:ext cx="8719658" cy="5116272"/>
              </a:xfrm>
              <a:prstGeom prst="rect">
                <a:avLst/>
              </a:prstGeom>
            </p:spPr>
            <p:txBody>
              <a:bodyPr wrap="square">
                <a:spAutoFit/>
              </a:bodyPr>
              <a:lstStyle/>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200000"/>
                  </a:lnSpc>
                  <a:buFont typeface="Wingdings" charset="2"/>
                  <a:buChar char="q"/>
                </a:pPr>
                <a:r>
                  <a:rPr lang="en-US" dirty="0" smtClean="0">
                    <a:latin typeface="Times New Roman" charset="0"/>
                    <a:ea typeface="Times New Roman" charset="0"/>
                    <a:cs typeface="Times New Roman" charset="0"/>
                  </a:rPr>
                  <a:t>Fisher’s </a:t>
                </a:r>
                <a:r>
                  <a:rPr lang="en-US" dirty="0">
                    <a:latin typeface="Times New Roman" charset="0"/>
                    <a:ea typeface="Times New Roman" charset="0"/>
                    <a:cs typeface="Times New Roman" charset="0"/>
                  </a:rPr>
                  <a:t>method allows one to combine multiple p-values and obtain an </a:t>
                </a:r>
                <a:r>
                  <a:rPr lang="en-US" i="1" dirty="0">
                    <a:latin typeface="Times New Roman" charset="0"/>
                    <a:ea typeface="Times New Roman" charset="0"/>
                    <a:cs typeface="Times New Roman" charset="0"/>
                  </a:rPr>
                  <a:t>overall </a:t>
                </a:r>
                <a:r>
                  <a:rPr lang="en-US" dirty="0">
                    <a:latin typeface="Times New Roman" charset="0"/>
                    <a:ea typeface="Times New Roman" charset="0"/>
                    <a:cs typeface="Times New Roman" charset="0"/>
                  </a:rPr>
                  <a:t>statistic for all </a:t>
                </a:r>
                <a:r>
                  <a:rPr lang="en-US" dirty="0" smtClean="0">
                    <a:latin typeface="Times New Roman" charset="0"/>
                    <a:ea typeface="Times New Roman" charset="0"/>
                    <a:cs typeface="Times New Roman" charset="0"/>
                  </a:rPr>
                  <a:t>cross-sections.</a:t>
                </a:r>
              </a:p>
              <a:p>
                <a:pPr marL="285750" indent="-285750">
                  <a:lnSpc>
                    <a:spcPct val="20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200000"/>
                  </a:lnSpc>
                  <a:buFont typeface="Wingdings" charset="2"/>
                  <a:buChar char="q"/>
                </a:pPr>
                <a:r>
                  <a:rPr lang="en-US" dirty="0" smtClean="0">
                    <a:latin typeface="Times New Roman" charset="0"/>
                    <a:ea typeface="Times New Roman" charset="0"/>
                    <a:cs typeface="Times New Roman" charset="0"/>
                  </a:rPr>
                  <a:t>Consider the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p-values </a:t>
                </a:r>
                <a14:m>
                  <m:oMath xmlns:m="http://schemas.openxmlformats.org/officeDocument/2006/math">
                    <m:r>
                      <a:rPr lang="en-US" b="0" i="1" smtClean="0">
                        <a:latin typeface="Cambria Math" charset="0"/>
                        <a:ea typeface="Times New Roman" charset="0"/>
                        <a:cs typeface="Times New Roman" charset="0"/>
                      </a:rPr>
                      <m:t>{</m:t>
                    </m:r>
                    <m:sSub>
                      <m:sSubPr>
                        <m:ctrlPr>
                          <a:rPr lang="en-US" b="0" i="1" smtClean="0">
                            <a:latin typeface="Cambria Math" panose="02040503050406030204" pitchFamily="18" charset="0"/>
                            <a:ea typeface="Times New Roman" charset="0"/>
                            <a:cs typeface="Times New Roman" charset="0"/>
                          </a:rPr>
                        </m:ctrlPr>
                      </m:sSubPr>
                      <m:e>
                        <m:r>
                          <a:rPr lang="en-US" b="0" i="1" smtClean="0">
                            <a:latin typeface="Cambria Math" charset="0"/>
                            <a:ea typeface="Times New Roman" charset="0"/>
                            <a:cs typeface="Times New Roman" charset="0"/>
                          </a:rPr>
                          <m:t>𝑝</m:t>
                        </m:r>
                      </m:e>
                      <m:sub>
                        <m:r>
                          <a:rPr lang="en-US" b="0" i="1" smtClean="0">
                            <a:latin typeface="Cambria Math" charset="0"/>
                            <a:ea typeface="Times New Roman" charset="0"/>
                            <a:cs typeface="Times New Roman" charset="0"/>
                          </a:rPr>
                          <m:t>1</m:t>
                        </m:r>
                      </m:sub>
                    </m:sSub>
                    <m:r>
                      <a:rPr lang="en-US" b="0" i="1" smtClean="0">
                        <a:latin typeface="Cambria Math" charset="0"/>
                        <a:ea typeface="Times New Roman" charset="0"/>
                        <a:cs typeface="Times New Roman" charset="0"/>
                      </a:rPr>
                      <m:t>, …,</m:t>
                    </m:r>
                    <m:sSub>
                      <m:sSubPr>
                        <m:ctrlPr>
                          <a:rPr lang="en-US" b="0" i="1" smtClean="0">
                            <a:latin typeface="Cambria Math" panose="02040503050406030204" pitchFamily="18" charset="0"/>
                            <a:ea typeface="Times New Roman" charset="0"/>
                            <a:cs typeface="Times New Roman" charset="0"/>
                          </a:rPr>
                        </m:ctrlPr>
                      </m:sSubPr>
                      <m:e>
                        <m:r>
                          <a:rPr lang="en-US" b="0" i="1" smtClean="0">
                            <a:latin typeface="Cambria Math" charset="0"/>
                            <a:ea typeface="Times New Roman" charset="0"/>
                            <a:cs typeface="Times New Roman" charset="0"/>
                          </a:rPr>
                          <m:t>𝑝</m:t>
                        </m:r>
                      </m:e>
                      <m:sub>
                        <m:r>
                          <a:rPr lang="en-US" b="0" i="1" smtClean="0">
                            <a:latin typeface="Cambria Math" charset="0"/>
                            <a:ea typeface="Times New Roman" charset="0"/>
                            <a:cs typeface="Times New Roman" charset="0"/>
                          </a:rPr>
                          <m:t>𝑁</m:t>
                        </m:r>
                      </m:sub>
                    </m:sSub>
                    <m:r>
                      <a:rPr lang="en-US" b="0" i="1" smtClean="0">
                        <a:latin typeface="Cambria Math" charset="0"/>
                        <a:ea typeface="Times New Roman" charset="0"/>
                        <a:cs typeface="Times New Roman" charset="0"/>
                      </a:rPr>
                      <m:t>}</m:t>
                    </m:r>
                  </m:oMath>
                </a14:m>
                <a:r>
                  <a:rPr lang="en-US" dirty="0" smtClean="0">
                    <a:latin typeface="Times New Roman" charset="0"/>
                    <a:ea typeface="Times New Roman" charset="0"/>
                    <a:cs typeface="Times New Roman" charset="0"/>
                  </a:rPr>
                  <a:t>, the </a:t>
                </a:r>
                <a:r>
                  <a:rPr lang="en-US" dirty="0">
                    <a:latin typeface="Times New Roman" charset="0"/>
                    <a:ea typeface="Times New Roman" charset="0"/>
                    <a:cs typeface="Times New Roman" charset="0"/>
                  </a:rPr>
                  <a:t>test statistic </a:t>
                </a:r>
                <a:r>
                  <a:rPr lang="en-US" dirty="0" smtClean="0">
                    <a:latin typeface="Times New Roman" charset="0"/>
                    <a:ea typeface="Times New Roman" charset="0"/>
                    <a:cs typeface="Times New Roman" charset="0"/>
                  </a:rPr>
                  <a:t>is</a:t>
                </a:r>
              </a:p>
              <a:p>
                <a:pPr>
                  <a:lnSpc>
                    <a:spcPct val="200000"/>
                  </a:lnSpc>
                </a:pPr>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                                                   </a:t>
                </a:r>
                <a14:m>
                  <m:oMath xmlns:m="http://schemas.openxmlformats.org/officeDocument/2006/math">
                    <m:r>
                      <a:rPr lang="en-US" i="1">
                        <a:latin typeface="Cambria Math" charset="0"/>
                        <a:ea typeface="Times New Roman" charset="0"/>
                        <a:cs typeface="Times New Roman" charset="0"/>
                      </a:rPr>
                      <m:t>𝑋</m:t>
                    </m:r>
                    <m:r>
                      <a:rPr lang="en-US" i="1">
                        <a:latin typeface="Cambria Math" charset="0"/>
                        <a:ea typeface="Times New Roman" charset="0"/>
                        <a:cs typeface="Times New Roman" charset="0"/>
                      </a:rPr>
                      <m:t>=−2</m:t>
                    </m:r>
                    <m:nary>
                      <m:naryPr>
                        <m:chr m:val="∑"/>
                        <m:limLoc m:val="undOvr"/>
                        <m:ctrlPr>
                          <a:rPr lang="en-US" i="1">
                            <a:latin typeface="Cambria Math" panose="02040503050406030204" pitchFamily="18" charset="0"/>
                            <a:ea typeface="Times New Roman" charset="0"/>
                            <a:cs typeface="Times New Roman" charset="0"/>
                          </a:rPr>
                        </m:ctrlPr>
                      </m:naryPr>
                      <m:sub>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=1</m:t>
                        </m:r>
                      </m:sub>
                      <m:sup>
                        <m:r>
                          <a:rPr lang="en-US" i="1">
                            <a:latin typeface="Cambria Math" charset="0"/>
                            <a:ea typeface="Times New Roman" charset="0"/>
                            <a:cs typeface="Times New Roman" charset="0"/>
                          </a:rPr>
                          <m:t>𝑁</m:t>
                        </m:r>
                      </m:sup>
                      <m:e>
                        <m:func>
                          <m:funcPr>
                            <m:ctrlPr>
                              <a:rPr lang="en-US" i="1">
                                <a:latin typeface="Cambria Math" panose="02040503050406030204" pitchFamily="18" charset="0"/>
                                <a:ea typeface="Times New Roman" charset="0"/>
                                <a:cs typeface="Times New Roman" charset="0"/>
                              </a:rPr>
                            </m:ctrlPr>
                          </m:funcPr>
                          <m:fName>
                            <m:r>
                              <m:rPr>
                                <m:sty m:val="p"/>
                              </m:rPr>
                              <a:rPr lang="en-US">
                                <a:latin typeface="Cambria Math" charset="0"/>
                                <a:ea typeface="Times New Roman" charset="0"/>
                                <a:cs typeface="Times New Roman" charset="0"/>
                              </a:rPr>
                              <m:t>ln</m:t>
                            </m:r>
                          </m:fName>
                          <m:e>
                            <m:d>
                              <m:dPr>
                                <m:ctrlPr>
                                  <a:rPr lang="en-US" i="1">
                                    <a:latin typeface="Cambria Math" panose="02040503050406030204" pitchFamily="18" charset="0"/>
                                    <a:ea typeface="Times New Roman" charset="0"/>
                                    <a:cs typeface="Times New Roman" charset="0"/>
                                  </a:rPr>
                                </m:ctrlPr>
                              </m:dPr>
                              <m:e>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𝑝</m:t>
                                    </m:r>
                                  </m:e>
                                  <m:sub>
                                    <m:r>
                                      <a:rPr lang="en-US" i="1">
                                        <a:latin typeface="Cambria Math" charset="0"/>
                                        <a:ea typeface="Times New Roman" charset="0"/>
                                        <a:cs typeface="Times New Roman" charset="0"/>
                                      </a:rPr>
                                      <m:t>𝑖</m:t>
                                    </m:r>
                                  </m:sub>
                                </m:sSub>
                              </m:e>
                            </m:d>
                          </m:e>
                        </m:func>
                      </m:e>
                    </m:nary>
                    <m:r>
                      <a:rPr lang="en-US" i="1">
                        <a:latin typeface="Cambria Math" charset="0"/>
                        <a:ea typeface="Times New Roman" charset="0"/>
                        <a:cs typeface="Times New Roman" charset="0"/>
                      </a:rPr>
                      <m:t>,</m:t>
                    </m:r>
                  </m:oMath>
                </a14:m>
                <a:endParaRPr lang="en-US" dirty="0" smtClean="0">
                  <a:latin typeface="Times New Roman" charset="0"/>
                  <a:ea typeface="Times New Roman" charset="0"/>
                  <a:cs typeface="Times New Roman" charset="0"/>
                </a:endParaRPr>
              </a:p>
              <a:p>
                <a:pPr>
                  <a:lnSpc>
                    <a:spcPct val="200000"/>
                  </a:lnSpc>
                </a:pPr>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    which </a:t>
                </a:r>
                <a:r>
                  <a:rPr lang="en-US" dirty="0">
                    <a:latin typeface="Times New Roman" charset="0"/>
                    <a:ea typeface="Times New Roman" charset="0"/>
                    <a:cs typeface="Times New Roman" charset="0"/>
                  </a:rPr>
                  <a:t>follows </a:t>
                </a:r>
                <a14:m>
                  <m:oMath xmlns:m="http://schemas.openxmlformats.org/officeDocument/2006/math">
                    <m:sSubSup>
                      <m:sSubSupPr>
                        <m:ctrlPr>
                          <a:rPr lang="en-US" i="1">
                            <a:latin typeface="Cambria Math" panose="02040503050406030204" pitchFamily="18" charset="0"/>
                            <a:ea typeface="Times New Roman" charset="0"/>
                            <a:cs typeface="Times New Roman" charset="0"/>
                          </a:rPr>
                        </m:ctrlPr>
                      </m:sSubSupPr>
                      <m:e>
                        <m:r>
                          <a:rPr lang="en-US" i="1">
                            <a:latin typeface="Cambria Math" charset="0"/>
                            <a:ea typeface="Times New Roman" charset="0"/>
                            <a:cs typeface="Times New Roman" charset="0"/>
                          </a:rPr>
                          <m:t>𝜒</m:t>
                        </m:r>
                      </m:e>
                      <m:sub>
                        <m:r>
                          <a:rPr lang="en-US" i="1">
                            <a:latin typeface="Cambria Math" charset="0"/>
                            <a:ea typeface="Times New Roman" charset="0"/>
                            <a:cs typeface="Times New Roman" charset="0"/>
                          </a:rPr>
                          <m:t>2</m:t>
                        </m:r>
                        <m:r>
                          <a:rPr lang="en-US" i="1">
                            <a:latin typeface="Cambria Math" charset="0"/>
                            <a:ea typeface="Times New Roman" charset="0"/>
                            <a:cs typeface="Times New Roman" charset="0"/>
                          </a:rPr>
                          <m:t>𝑁</m:t>
                        </m:r>
                      </m:sub>
                      <m:sup>
                        <m:r>
                          <a:rPr lang="en-US" i="1">
                            <a:latin typeface="Cambria Math" charset="0"/>
                            <a:ea typeface="Times New Roman" charset="0"/>
                            <a:cs typeface="Times New Roman" charset="0"/>
                          </a:rPr>
                          <m:t>2</m:t>
                        </m:r>
                      </m:sup>
                    </m:sSubSup>
                  </m:oMath>
                </a14:m>
                <a:r>
                  <a:rPr lang="en-US" dirty="0">
                    <a:latin typeface="Times New Roman" charset="0"/>
                    <a:ea typeface="Times New Roman" charset="0"/>
                    <a:cs typeface="Times New Roman" charset="0"/>
                  </a:rPr>
                  <a:t>, i.e., a chi-square distribution with </a:t>
                </a:r>
                <a14:m>
                  <m:oMath xmlns:m="http://schemas.openxmlformats.org/officeDocument/2006/math">
                    <m:r>
                      <a:rPr lang="en-US" i="1">
                        <a:latin typeface="Cambria Math" charset="0"/>
                        <a:ea typeface="Times New Roman" charset="0"/>
                        <a:cs typeface="Times New Roman" charset="0"/>
                      </a:rPr>
                      <m:t>2</m:t>
                    </m:r>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degrees of </a:t>
                </a:r>
                <a:r>
                  <a:rPr lang="en-US" dirty="0" smtClean="0">
                    <a:latin typeface="Times New Roman" charset="0"/>
                    <a:ea typeface="Times New Roman" charset="0"/>
                    <a:cs typeface="Times New Roman" charset="0"/>
                  </a:rPr>
                  <a:t>freedom.</a:t>
                </a: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0" y="892429"/>
                <a:ext cx="8719658" cy="5116272"/>
              </a:xfrm>
              <a:prstGeom prst="rect">
                <a:avLst/>
              </a:prstGeom>
              <a:blipFill rotWithShape="0">
                <a:blip r:embed="rId3"/>
                <a:stretch>
                  <a:fillRect l="-419"/>
                </a:stretch>
              </a:blipFill>
            </p:spPr>
            <p:txBody>
              <a:bodyPr/>
              <a:lstStyle/>
              <a:p>
                <a:r>
                  <a:rPr lang="en-US">
                    <a:noFill/>
                  </a:rPr>
                  <a:t> </a:t>
                </a:r>
              </a:p>
            </p:txBody>
          </p:sp>
        </mc:Fallback>
      </mc:AlternateContent>
    </p:spTree>
    <p:extLst>
      <p:ext uri="{BB962C8B-B14F-4D97-AF65-F5344CB8AC3E}">
        <p14:creationId xmlns:p14="http://schemas.microsoft.com/office/powerpoint/2010/main" val="154428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21</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smtClean="0">
                <a:latin typeface="Times New Roman" charset="0"/>
                <a:ea typeface="Times New Roman" charset="0"/>
                <a:cs typeface="Times New Roman" charset="0"/>
              </a:rPr>
              <a:t>Combine p-values: </a:t>
            </a:r>
            <a:r>
              <a:rPr lang="en-US" sz="2800" dirty="0">
                <a:latin typeface="Times New Roman" charset="0"/>
                <a:ea typeface="Times New Roman" charset="0"/>
                <a:cs typeface="Times New Roman" charset="0"/>
              </a:rPr>
              <a:t>Benjamini-Hochberg (BH) procedure</a:t>
            </a:r>
          </a:p>
        </p:txBody>
      </p:sp>
      <mc:AlternateContent xmlns:mc="http://schemas.openxmlformats.org/markup-compatibility/2006" xmlns:a14="http://schemas.microsoft.com/office/drawing/2010/main">
        <mc:Choice Requires="a14">
          <p:sp>
            <p:nvSpPr>
              <p:cNvPr id="3" name="矩形 2"/>
              <p:cNvSpPr/>
              <p:nvPr/>
            </p:nvSpPr>
            <p:spPr>
              <a:xfrm>
                <a:off x="282100" y="892429"/>
                <a:ext cx="8719658" cy="6585585"/>
              </a:xfrm>
              <a:prstGeom prst="rect">
                <a:avLst/>
              </a:prstGeom>
            </p:spPr>
            <p:txBody>
              <a:bodyPr wrap="square">
                <a:spAutoFit/>
              </a:bodyPr>
              <a:lstStyle/>
              <a:p>
                <a:pPr marL="285750" indent="-285750">
                  <a:lnSpc>
                    <a:spcPct val="150000"/>
                  </a:lnSpc>
                  <a:buFont typeface="Wingdings" charset="2"/>
                  <a:buChar char="q"/>
                </a:pPr>
                <a:r>
                  <a:rPr lang="en-US" dirty="0" smtClean="0">
                    <a:latin typeface="Times New Roman" charset="0"/>
                    <a:ea typeface="Times New Roman" charset="0"/>
                    <a:cs typeface="Times New Roman" charset="0"/>
                  </a:rPr>
                  <a:t>In </a:t>
                </a:r>
                <a:r>
                  <a:rPr lang="en-US" dirty="0">
                    <a:latin typeface="Times New Roman" charset="0"/>
                    <a:ea typeface="Times New Roman" charset="0"/>
                    <a:cs typeface="Times New Roman" charset="0"/>
                  </a:rPr>
                  <a:t>the regime where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is large, we are in a </a:t>
                </a:r>
                <a:r>
                  <a:rPr lang="en-US" i="1" dirty="0">
                    <a:latin typeface="Times New Roman" charset="0"/>
                    <a:ea typeface="Times New Roman" charset="0"/>
                    <a:cs typeface="Times New Roman" charset="0"/>
                  </a:rPr>
                  <a:t>multiple testing</a:t>
                </a:r>
                <a:r>
                  <a:rPr lang="en-US" dirty="0">
                    <a:latin typeface="Times New Roman" charset="0"/>
                    <a:ea typeface="Times New Roman" charset="0"/>
                    <a:cs typeface="Times New Roman" charset="0"/>
                  </a:rPr>
                  <a:t> setting and p-values need to be adjusted to limit the number of false positives. The BH procedure is one of such methods. The null hypotheses of each test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𝐻</m:t>
                        </m:r>
                      </m:e>
                      <m:sub>
                        <m:r>
                          <a:rPr lang="en-US" i="1">
                            <a:latin typeface="Cambria Math" charset="0"/>
                            <a:ea typeface="Times New Roman" charset="0"/>
                            <a:cs typeface="Times New Roman" charset="0"/>
                          </a:rPr>
                          <m:t>𝑖</m:t>
                        </m:r>
                      </m:sub>
                    </m:sSub>
                  </m:oMath>
                </a14:m>
                <a:r>
                  <a:rPr lang="en-US" dirty="0">
                    <a:latin typeface="Times New Roman" charset="0"/>
                    <a:ea typeface="Times New Roman" charset="0"/>
                    <a:cs typeface="Times New Roman" charset="0"/>
                  </a:rPr>
                  <a:t> with </a:t>
                </a:r>
                <a14:m>
                  <m:oMath xmlns:m="http://schemas.openxmlformats.org/officeDocument/2006/math">
                    <m:r>
                      <a:rPr lang="en-US" i="1">
                        <a:latin typeface="Cambria Math" charset="0"/>
                        <a:ea typeface="Times New Roman" charset="0"/>
                        <a:cs typeface="Times New Roman" charset="0"/>
                      </a:rPr>
                      <m:t>1≤</m:t>
                    </m:r>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is that the cross-section </a:t>
                </a:r>
                <a14:m>
                  <m:oMath xmlns:m="http://schemas.openxmlformats.org/officeDocument/2006/math">
                    <m:r>
                      <a:rPr lang="en-US" i="1">
                        <a:latin typeface="Cambria Math" charset="0"/>
                        <a:ea typeface="Times New Roman" charset="0"/>
                        <a:cs typeface="Times New Roman" charset="0"/>
                      </a:rPr>
                      <m:t>𝑖</m:t>
                    </m:r>
                  </m:oMath>
                </a14:m>
                <a:r>
                  <a:rPr lang="en-US" dirty="0">
                    <a:latin typeface="Times New Roman" charset="0"/>
                    <a:ea typeface="Times New Roman" charset="0"/>
                    <a:cs typeface="Times New Roman" charset="0"/>
                  </a:rPr>
                  <a:t> is a stationary </a:t>
                </a:r>
                <a:r>
                  <a:rPr lang="en-US" dirty="0" smtClean="0">
                    <a:latin typeface="Times New Roman" charset="0"/>
                    <a:ea typeface="Times New Roman" charset="0"/>
                    <a:cs typeface="Times New Roman" charset="0"/>
                  </a:rPr>
                  <a:t>process. </a:t>
                </a:r>
              </a:p>
              <a:p>
                <a:pPr marL="285750" indent="-285750">
                  <a:lnSpc>
                    <a:spcPct val="150000"/>
                  </a:lnSpc>
                  <a:buFont typeface="Wingdings" charset="2"/>
                  <a:buChar char="q"/>
                </a:pP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false discovery rate (FDR) is defined as the expected proportion of false positive findings among all the rejected hypotheses. Let </a:t>
                </a:r>
                <a14:m>
                  <m:oMath xmlns:m="http://schemas.openxmlformats.org/officeDocument/2006/math">
                    <m:r>
                      <a:rPr lang="en-US" i="1">
                        <a:latin typeface="Cambria Math" charset="0"/>
                        <a:ea typeface="Times New Roman" charset="0"/>
                        <a:cs typeface="Times New Roman" charset="0"/>
                      </a:rPr>
                      <m:t>𝐹𝐷𝑅</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𝐸</m:t>
                    </m:r>
                    <m:d>
                      <m:dPr>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𝐹𝐷</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𝐷</m:t>
                        </m:r>
                      </m:e>
                    </m:d>
                  </m:oMath>
                </a14:m>
                <a:r>
                  <a:rPr lang="en-US" dirty="0">
                    <a:latin typeface="Times New Roman" charset="0"/>
                    <a:ea typeface="Times New Roman" charset="0"/>
                    <a:cs typeface="Times New Roman" charset="0"/>
                  </a:rPr>
                  <a:t>, </a:t>
                </a:r>
                <a:r>
                  <a:rPr lang="en-US" dirty="0" smtClean="0">
                    <a:latin typeface="Times New Roman" charset="0"/>
                    <a:ea typeface="Times New Roman" charset="0"/>
                    <a:cs typeface="Times New Roman" charset="0"/>
                  </a:rPr>
                  <a:t>where</a:t>
                </a:r>
                <a:endParaRPr lang="en-US" dirty="0">
                  <a:latin typeface="Times New Roman" charset="0"/>
                  <a:ea typeface="Times New Roman" charset="0"/>
                  <a:cs typeface="Times New Roman" charset="0"/>
                </a:endParaRPr>
              </a:p>
              <a:p>
                <a:pPr algn="ctr"/>
                <a14:m>
                  <m:oMath xmlns:m="http://schemas.openxmlformats.org/officeDocument/2006/math">
                    <m:r>
                      <a:rPr lang="en-US" i="1">
                        <a:latin typeface="Cambria Math" charset="0"/>
                        <a:ea typeface="Times New Roman" charset="0"/>
                        <a:cs typeface="Times New Roman" charset="0"/>
                      </a:rPr>
                      <m:t>𝐹𝐷</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𝑜𝑓</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𝑓𝑎𝑙𝑠𝑒</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𝑑𝑖𝑠𝑐𝑜𝑣𝑒𝑟𝑖𝑒𝑠</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𝑝𝑜𝑠𝑖𝑡𝑖𝑣𝑒</m:t>
                    </m:r>
                  </m:oMath>
                </a14:m>
                <a:r>
                  <a:rPr lang="en-US" dirty="0">
                    <a:latin typeface="Times New Roman" charset="0"/>
                    <a:ea typeface="Times New Roman" charset="0"/>
                    <a:cs typeface="Times New Roman" charset="0"/>
                  </a:rPr>
                  <a:t>,</a:t>
                </a:r>
              </a:p>
              <a:p>
                <a:pPr algn="ctr"/>
                <a14:m>
                  <m:oMath xmlns:m="http://schemas.openxmlformats.org/officeDocument/2006/math">
                    <m:r>
                      <a:rPr lang="en-US" i="1">
                        <a:latin typeface="Cambria Math" charset="0"/>
                        <a:ea typeface="Times New Roman" charset="0"/>
                        <a:cs typeface="Times New Roman" charset="0"/>
                      </a:rPr>
                      <m:t>𝐷</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𝑜𝑓</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𝑎𝑙𝑙</m:t>
                    </m:r>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𝑑𝑖𝑠𝑐𝑜𝑣𝑒𝑟𝑖𝑒𝑠</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𝑝𝑜𝑠𝑖𝑡𝑖𝑣𝑒</m:t>
                    </m:r>
                  </m:oMath>
                </a14:m>
                <a:r>
                  <a:rPr lang="en-US" dirty="0" smtClean="0">
                    <a:latin typeface="Times New Roman" charset="0"/>
                    <a:ea typeface="Times New Roman" charset="0"/>
                    <a:cs typeface="Times New Roman" charset="0"/>
                  </a:rPr>
                  <a:t>.</a:t>
                </a:r>
              </a:p>
              <a:p>
                <a:pPr algn="ctr"/>
                <a:endParaRPr lang="en-US" dirty="0">
                  <a:latin typeface="Times New Roman" charset="0"/>
                  <a:ea typeface="Times New Roman" charset="0"/>
                  <a:cs typeface="Times New Roman" charset="0"/>
                </a:endParaRPr>
              </a:p>
              <a:p>
                <a:pPr marL="285750" indent="-285750">
                  <a:lnSpc>
                    <a:spcPct val="150000"/>
                  </a:lnSpc>
                  <a:buFont typeface="Wingdings" charset="2"/>
                  <a:buChar char="q"/>
                </a:pPr>
                <a:r>
                  <a:rPr lang="en-US" dirty="0">
                    <a:latin typeface="Times New Roman" charset="0"/>
                    <a:ea typeface="Times New Roman" charset="0"/>
                    <a:cs typeface="Times New Roman" charset="0"/>
                  </a:rPr>
                  <a:t>The BH procedure contains three steps: </a:t>
                </a:r>
              </a:p>
              <a:p>
                <a:pPr marL="800100" lvl="1" indent="-342900">
                  <a:lnSpc>
                    <a:spcPct val="150000"/>
                  </a:lnSpc>
                  <a:buFont typeface="+mj-lt"/>
                  <a:buAutoNum type="arabicPeriod"/>
                </a:pPr>
                <a:r>
                  <a:rPr lang="en-US" dirty="0">
                    <a:latin typeface="Times New Roman" charset="0"/>
                    <a:ea typeface="Times New Roman" charset="0"/>
                    <a:cs typeface="Times New Roman" charset="0"/>
                  </a:rPr>
                  <a:t>rank the </a:t>
                </a:r>
                <a14:m>
                  <m:oMath xmlns:m="http://schemas.openxmlformats.org/officeDocument/2006/math">
                    <m:r>
                      <a:rPr lang="en-US" i="1">
                        <a:latin typeface="Cambria Math" charset="0"/>
                        <a:ea typeface="Times New Roman" charset="0"/>
                        <a:cs typeface="Times New Roman" charset="0"/>
                      </a:rPr>
                      <m:t>𝑁</m:t>
                    </m:r>
                  </m:oMath>
                </a14:m>
                <a:r>
                  <a:rPr lang="en-US" dirty="0">
                    <a:latin typeface="Times New Roman" charset="0"/>
                    <a:ea typeface="Times New Roman" charset="0"/>
                    <a:cs typeface="Times New Roman" charset="0"/>
                  </a:rPr>
                  <a:t> p-values as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𝑝</m:t>
                        </m:r>
                      </m:e>
                      <m:sub>
                        <m:r>
                          <a:rPr lang="en-US" i="1">
                            <a:latin typeface="Cambria Math" charset="0"/>
                            <a:ea typeface="Times New Roman" charset="0"/>
                            <a:cs typeface="Times New Roman" charset="0"/>
                          </a:rPr>
                          <m:t>(1)</m:t>
                        </m:r>
                      </m:sub>
                    </m:sSub>
                  </m:oMath>
                </a14:m>
                <a:r>
                  <a:rPr lang="en-US" dirty="0">
                    <a:latin typeface="Times New Roman" charset="0"/>
                    <a:ea typeface="Times New Roman" charset="0"/>
                    <a:cs typeface="Times New Roman" charset="0"/>
                  </a:rPr>
                  <a:t>, …,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𝑝</m:t>
                        </m:r>
                      </m:e>
                      <m:sub>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𝑁</m:t>
                        </m:r>
                        <m:r>
                          <a:rPr lang="en-US" i="1">
                            <a:latin typeface="Cambria Math" charset="0"/>
                            <a:ea typeface="Times New Roman" charset="0"/>
                            <a:cs typeface="Times New Roman" charset="0"/>
                          </a:rPr>
                          <m:t>)</m:t>
                        </m:r>
                      </m:sub>
                    </m:sSub>
                  </m:oMath>
                </a14:m>
                <a:r>
                  <a:rPr lang="en-US" dirty="0">
                    <a:latin typeface="Times New Roman" charset="0"/>
                    <a:ea typeface="Times New Roman" charset="0"/>
                    <a:cs typeface="Times New Roman" charset="0"/>
                  </a:rPr>
                  <a:t> in an ascending </a:t>
                </a:r>
                <a:r>
                  <a:rPr lang="en-US" dirty="0" smtClean="0">
                    <a:latin typeface="Times New Roman" charset="0"/>
                    <a:ea typeface="Times New Roman" charset="0"/>
                    <a:cs typeface="Times New Roman" charset="0"/>
                  </a:rPr>
                  <a:t>order,</a:t>
                </a:r>
                <a:endParaRPr lang="en-US" dirty="0">
                  <a:latin typeface="Times New Roman" charset="0"/>
                  <a:ea typeface="Times New Roman" charset="0"/>
                  <a:cs typeface="Times New Roman" charset="0"/>
                </a:endParaRPr>
              </a:p>
              <a:p>
                <a:pPr marL="800100" lvl="1" indent="-342900">
                  <a:lnSpc>
                    <a:spcPct val="150000"/>
                  </a:lnSpc>
                  <a:buFont typeface="+mj-lt"/>
                  <a:buAutoNum type="arabicPeriod"/>
                </a:pPr>
                <a:r>
                  <a:rPr lang="en-US" dirty="0">
                    <a:latin typeface="Times New Roman" charset="0"/>
                    <a:ea typeface="Times New Roman" charset="0"/>
                    <a:cs typeface="Times New Roman" charset="0"/>
                  </a:rPr>
                  <a:t>for a given false discovery rate threshold </a:t>
                </a:r>
                <a14:m>
                  <m:oMath xmlns:m="http://schemas.openxmlformats.org/officeDocument/2006/math">
                    <m:r>
                      <a:rPr lang="en-US" i="1">
                        <a:latin typeface="Cambria Math" charset="0"/>
                        <a:ea typeface="Times New Roman" charset="0"/>
                        <a:cs typeface="Times New Roman" charset="0"/>
                      </a:rPr>
                      <m:t>𝑞</m:t>
                    </m:r>
                  </m:oMath>
                </a14:m>
                <a:r>
                  <a:rPr lang="en-US" dirty="0">
                    <a:latin typeface="Times New Roman" charset="0"/>
                    <a:ea typeface="Times New Roman" charset="0"/>
                    <a:cs typeface="Times New Roman" charset="0"/>
                  </a:rPr>
                  <a:t>, find the largest </a:t>
                </a:r>
                <a14:m>
                  <m:oMath xmlns:m="http://schemas.openxmlformats.org/officeDocument/2006/math">
                    <m:r>
                      <a:rPr lang="en-US" i="1">
                        <a:latin typeface="Cambria Math" charset="0"/>
                        <a:ea typeface="Times New Roman" charset="0"/>
                        <a:cs typeface="Times New Roman" charset="0"/>
                      </a:rPr>
                      <m:t>𝑘</m:t>
                    </m:r>
                  </m:oMath>
                </a14:m>
                <a:r>
                  <a:rPr lang="en-US" dirty="0">
                    <a:latin typeface="Times New Roman" charset="0"/>
                    <a:ea typeface="Times New Roman" charset="0"/>
                    <a:cs typeface="Times New Roman" charset="0"/>
                  </a:rPr>
                  <a:t> such that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𝑝</m:t>
                        </m:r>
                      </m:e>
                      <m:sub>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𝑘</m:t>
                        </m:r>
                        <m:r>
                          <a:rPr lang="en-US" i="1">
                            <a:latin typeface="Cambria Math" charset="0"/>
                            <a:ea typeface="Times New Roman" charset="0"/>
                            <a:cs typeface="Times New Roman" charset="0"/>
                          </a:rPr>
                          <m:t>)</m:t>
                        </m:r>
                      </m:sub>
                    </m:sSub>
                    <m:r>
                      <a:rPr lang="en-US" i="1">
                        <a:latin typeface="Cambria Math" charset="0"/>
                        <a:ea typeface="Times New Roman" charset="0"/>
                        <a:cs typeface="Times New Roman" charset="0"/>
                      </a:rPr>
                      <m:t>≤</m:t>
                    </m:r>
                    <m:f>
                      <m:fPr>
                        <m:ctrlPr>
                          <a:rPr lang="en-US" i="1">
                            <a:latin typeface="Cambria Math" panose="02040503050406030204" pitchFamily="18" charset="0"/>
                            <a:ea typeface="Times New Roman" charset="0"/>
                            <a:cs typeface="Times New Roman" charset="0"/>
                          </a:rPr>
                        </m:ctrlPr>
                      </m:fPr>
                      <m:num>
                        <m:r>
                          <a:rPr lang="en-US" i="1">
                            <a:latin typeface="Cambria Math" charset="0"/>
                            <a:ea typeface="Times New Roman" charset="0"/>
                            <a:cs typeface="Times New Roman" charset="0"/>
                          </a:rPr>
                          <m:t>𝑘</m:t>
                        </m:r>
                      </m:num>
                      <m:den>
                        <m:r>
                          <a:rPr lang="en-US" i="1">
                            <a:latin typeface="Cambria Math" charset="0"/>
                            <a:ea typeface="Times New Roman" charset="0"/>
                            <a:cs typeface="Times New Roman" charset="0"/>
                          </a:rPr>
                          <m:t>𝑁</m:t>
                        </m:r>
                      </m:den>
                    </m:f>
                    <m:r>
                      <a:rPr lang="en-US" i="1">
                        <a:latin typeface="Cambria Math" charset="0"/>
                        <a:ea typeface="Times New Roman" charset="0"/>
                        <a:cs typeface="Times New Roman" charset="0"/>
                      </a:rPr>
                      <m:t>𝑞</m:t>
                    </m:r>
                  </m:oMath>
                </a14:m>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800100" lvl="1" indent="-342900">
                  <a:lnSpc>
                    <a:spcPct val="150000"/>
                  </a:lnSpc>
                  <a:buFont typeface="+mj-lt"/>
                  <a:buAutoNum type="arabicPeriod"/>
                </a:pPr>
                <a:r>
                  <a:rPr lang="en-US" dirty="0">
                    <a:latin typeface="Times New Roman" charset="0"/>
                    <a:ea typeface="Times New Roman" charset="0"/>
                    <a:cs typeface="Times New Roman" charset="0"/>
                  </a:rPr>
                  <a:t>reject the null hypothesis for all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𝐻</m:t>
                        </m:r>
                      </m:e>
                      <m:sub>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m:t>
                        </m:r>
                      </m:sub>
                    </m:sSub>
                  </m:oMath>
                </a14:m>
                <a:r>
                  <a:rPr lang="en-US" dirty="0">
                    <a:latin typeface="Times New Roman" charset="0"/>
                    <a:ea typeface="Times New Roman" charset="0"/>
                    <a:cs typeface="Times New Roman" charset="0"/>
                  </a:rPr>
                  <a:t> with </a:t>
                </a:r>
                <a14:m>
                  <m:oMath xmlns:m="http://schemas.openxmlformats.org/officeDocument/2006/math">
                    <m:r>
                      <a:rPr lang="en-US" i="1">
                        <a:latin typeface="Cambria Math" charset="0"/>
                        <a:ea typeface="Times New Roman" charset="0"/>
                        <a:cs typeface="Times New Roman" charset="0"/>
                      </a:rPr>
                      <m:t>1≤</m:t>
                    </m:r>
                    <m:r>
                      <a:rPr lang="en-US" i="1">
                        <a:latin typeface="Cambria Math" charset="0"/>
                        <a:ea typeface="Times New Roman" charset="0"/>
                        <a:cs typeface="Times New Roman" charset="0"/>
                      </a:rPr>
                      <m:t>𝑖</m:t>
                    </m:r>
                    <m:r>
                      <a:rPr lang="en-US" i="1">
                        <a:latin typeface="Cambria Math" charset="0"/>
                        <a:ea typeface="Times New Roman" charset="0"/>
                        <a:cs typeface="Times New Roman" charset="0"/>
                      </a:rPr>
                      <m:t>≤</m:t>
                    </m:r>
                    <m:r>
                      <a:rPr lang="en-US" i="1">
                        <a:latin typeface="Cambria Math" charset="0"/>
                        <a:ea typeface="Times New Roman" charset="0"/>
                        <a:cs typeface="Times New Roman" charset="0"/>
                      </a:rPr>
                      <m:t>𝑘</m:t>
                    </m:r>
                  </m:oMath>
                </a14:m>
                <a:r>
                  <a:rPr lang="en-US"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0" y="892429"/>
                <a:ext cx="8719658" cy="6585585"/>
              </a:xfrm>
              <a:prstGeom prst="rect">
                <a:avLst/>
              </a:prstGeom>
              <a:blipFill rotWithShape="0">
                <a:blip r:embed="rId3"/>
                <a:stretch>
                  <a:fillRect l="-419" r="-70"/>
                </a:stretch>
              </a:blipFill>
            </p:spPr>
            <p:txBody>
              <a:bodyPr/>
              <a:lstStyle/>
              <a:p>
                <a:r>
                  <a:rPr lang="en-US">
                    <a:noFill/>
                  </a:rPr>
                  <a:t> </a:t>
                </a:r>
              </a:p>
            </p:txBody>
          </p:sp>
        </mc:Fallback>
      </mc:AlternateContent>
    </p:spTree>
    <p:extLst>
      <p:ext uri="{BB962C8B-B14F-4D97-AF65-F5344CB8AC3E}">
        <p14:creationId xmlns:p14="http://schemas.microsoft.com/office/powerpoint/2010/main" val="53446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22</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smtClean="0">
                <a:latin typeface="Times New Roman" charset="0"/>
                <a:ea typeface="Times New Roman" charset="0"/>
                <a:cs typeface="Times New Roman" charset="0"/>
              </a:rPr>
              <a:t>Segment-wise Stationary Processes</a:t>
            </a:r>
            <a:endParaRPr lang="en-US" sz="28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矩形 2"/>
              <p:cNvSpPr/>
              <p:nvPr/>
            </p:nvSpPr>
            <p:spPr>
              <a:xfrm>
                <a:off x="282100" y="892429"/>
                <a:ext cx="8719658" cy="6463308"/>
              </a:xfrm>
              <a:prstGeom prst="rect">
                <a:avLst/>
              </a:prstGeom>
            </p:spPr>
            <p:txBody>
              <a:bodyPr wrap="square">
                <a:spAutoFit/>
              </a:bodyPr>
              <a:lstStyle/>
              <a:p>
                <a:pPr marL="285750" indent="-285750">
                  <a:lnSpc>
                    <a:spcPct val="150000"/>
                  </a:lnSpc>
                  <a:buFont typeface="Wingdings" charset="2"/>
                  <a:buChar char="q"/>
                </a:pPr>
                <a:r>
                  <a:rPr lang="en-US" dirty="0" smtClean="0">
                    <a:latin typeface="Times New Roman" charset="0"/>
                    <a:ea typeface="Times New Roman" charset="0"/>
                    <a:cs typeface="Times New Roman" charset="0"/>
                  </a:rPr>
                  <a:t>The </a:t>
                </a:r>
                <a:r>
                  <a:rPr lang="en-US" dirty="0">
                    <a:latin typeface="Times New Roman" charset="0"/>
                    <a:ea typeface="Times New Roman" charset="0"/>
                    <a:cs typeface="Times New Roman" charset="0"/>
                  </a:rPr>
                  <a:t>proposed two-step </a:t>
                </a:r>
                <a:r>
                  <a:rPr lang="en-US" dirty="0" smtClean="0">
                    <a:latin typeface="Times New Roman" charset="0"/>
                    <a:ea typeface="Times New Roman" charset="0"/>
                    <a:cs typeface="Times New Roman" charset="0"/>
                  </a:rPr>
                  <a:t>approach </a:t>
                </a:r>
                <a:r>
                  <a:rPr lang="en-US" dirty="0">
                    <a:latin typeface="Times New Roman" charset="0"/>
                    <a:ea typeface="Times New Roman" charset="0"/>
                    <a:cs typeface="Times New Roman" charset="0"/>
                  </a:rPr>
                  <a:t>is </a:t>
                </a:r>
                <a:r>
                  <a:rPr lang="en-US" dirty="0" smtClean="0">
                    <a:latin typeface="Times New Roman" charset="0"/>
                    <a:ea typeface="Times New Roman" charset="0"/>
                    <a:cs typeface="Times New Roman" charset="0"/>
                  </a:rPr>
                  <a:t>justified through a simulation on segment-wise ARMA processes. </a:t>
                </a:r>
              </a:p>
              <a:p>
                <a:pPr marL="285750" indent="-285750">
                  <a:lnSpc>
                    <a:spcPct val="150000"/>
                  </a:lnSpc>
                  <a:buFont typeface="Wingdings" charset="2"/>
                  <a:buChar char="q"/>
                </a:pPr>
                <a:r>
                  <a:rPr lang="en-US" dirty="0">
                    <a:latin typeface="Times New Roman" charset="0"/>
                    <a:ea typeface="Times New Roman" charset="0"/>
                    <a:cs typeface="Times New Roman" charset="0"/>
                  </a:rPr>
                  <a:t>ARMA model_1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−0.5</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+0.3</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m:t>
                      </m:r>
                    </m:oMath>
                  </m:oMathPara>
                </a14:m>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    where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m:t>
                    </m:r>
                  </m:oMath>
                </a14:m>
                <a:r>
                  <a:rPr lang="en-US" dirty="0">
                    <a:latin typeface="Times New Roman" charset="0"/>
                    <a:ea typeface="Times New Roman" charset="0"/>
                    <a:cs typeface="Times New Roman" charset="0"/>
                  </a:rPr>
                  <a:t> i.i.d. Normal(0,1). </a:t>
                </a:r>
              </a:p>
              <a:p>
                <a:endParaRPr lang="en-US" dirty="0">
                  <a:latin typeface="Times New Roman" charset="0"/>
                  <a:ea typeface="Times New Roman" charset="0"/>
                  <a:cs typeface="Times New Roman" charset="0"/>
                </a:endParaRPr>
              </a:p>
              <a:p>
                <a:pPr marL="285750" indent="-285750">
                  <a:lnSpc>
                    <a:spcPct val="150000"/>
                  </a:lnSpc>
                  <a:buFont typeface="Wingdings" charset="2"/>
                  <a:buChar char="q"/>
                </a:pPr>
                <a:r>
                  <a:rPr lang="en-US" dirty="0">
                    <a:latin typeface="Times New Roman" charset="0"/>
                    <a:ea typeface="Times New Roman" charset="0"/>
                    <a:cs typeface="Times New Roman" charset="0"/>
                  </a:rPr>
                  <a:t>ARMA model_2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−0.7</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+0.3</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𝑋</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−2</m:t>
                          </m:r>
                        </m:sub>
                      </m:sSub>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+0.9</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m:t>
                      </m:r>
                    </m:oMath>
                  </m:oMathPara>
                </a14:m>
                <a:endParaRPr lang="en-US" dirty="0">
                  <a:latin typeface="Times New Roman" charset="0"/>
                  <a:ea typeface="Times New Roman" charset="0"/>
                  <a:cs typeface="Times New Roman" charset="0"/>
                </a:endParaRPr>
              </a:p>
              <a:p>
                <a:r>
                  <a:rPr lang="en-US" dirty="0">
                    <a:latin typeface="Times New Roman" charset="0"/>
                    <a:ea typeface="Times New Roman" charset="0"/>
                    <a:cs typeface="Times New Roman" charset="0"/>
                  </a:rPr>
                  <a:t>    where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𝑍</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m:t>
                    </m:r>
                  </m:oMath>
                </a14:m>
                <a:r>
                  <a:rPr lang="en-US" dirty="0">
                    <a:latin typeface="Times New Roman" charset="0"/>
                    <a:ea typeface="Times New Roman" charset="0"/>
                    <a:cs typeface="Times New Roman" charset="0"/>
                  </a:rPr>
                  <a:t> i.i.d. Normal(0,1). </a:t>
                </a: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Independently generate </a:t>
                </a:r>
                <a14:m>
                  <m:oMath xmlns:m="http://schemas.openxmlformats.org/officeDocument/2006/math">
                    <m:r>
                      <a:rPr lang="en-US" b="0" i="1" smtClean="0">
                        <a:latin typeface="Cambria Math" charset="0"/>
                        <a:ea typeface="Times New Roman" charset="0"/>
                        <a:cs typeface="Times New Roman" charset="0"/>
                      </a:rPr>
                      <m:t>100</m:t>
                    </m:r>
                  </m:oMath>
                </a14:m>
                <a:r>
                  <a:rPr lang="en-US" dirty="0" smtClean="0">
                    <a:latin typeface="Times New Roman" charset="0"/>
                    <a:ea typeface="Times New Roman" charset="0"/>
                    <a:cs typeface="Times New Roman" charset="0"/>
                  </a:rPr>
                  <a:t> realizations each of length </a:t>
                </a:r>
                <a14:m>
                  <m:oMath xmlns:m="http://schemas.openxmlformats.org/officeDocument/2006/math">
                    <m:r>
                      <a:rPr lang="en-US" b="0" i="1" smtClean="0">
                        <a:latin typeface="Cambria Math" charset="0"/>
                        <a:ea typeface="Times New Roman" charset="0"/>
                        <a:cs typeface="Times New Roman" charset="0"/>
                      </a:rPr>
                      <m:t>12000</m:t>
                    </m:r>
                  </m:oMath>
                </a14:m>
                <a:r>
                  <a:rPr lang="en-US" dirty="0" smtClean="0">
                    <a:latin typeface="Times New Roman" charset="0"/>
                    <a:ea typeface="Times New Roman" charset="0"/>
                    <a:cs typeface="Times New Roman" charset="0"/>
                  </a:rPr>
                  <a:t>. </a:t>
                </a:r>
              </a:p>
              <a:p>
                <a:pPr marL="800100" lvl="1" indent="-342900">
                  <a:lnSpc>
                    <a:spcPct val="150000"/>
                  </a:lnSpc>
                  <a:buFont typeface="Wingdings" charset="2"/>
                  <a:buChar char="v"/>
                </a:pPr>
                <a:r>
                  <a:rPr lang="en-US" dirty="0" smtClean="0">
                    <a:latin typeface="Times New Roman" charset="0"/>
                    <a:ea typeface="Times New Roman" charset="0"/>
                    <a:cs typeface="Times New Roman" charset="0"/>
                  </a:rPr>
                  <a:t>For the first </a:t>
                </a:r>
                <a14:m>
                  <m:oMath xmlns:m="http://schemas.openxmlformats.org/officeDocument/2006/math">
                    <m:r>
                      <a:rPr lang="en-US" i="1">
                        <a:latin typeface="Cambria Math" charset="0"/>
                        <a:ea typeface="Times New Roman" charset="0"/>
                        <a:cs typeface="Times New Roman" charset="0"/>
                      </a:rPr>
                      <m:t>50</m:t>
                    </m:r>
                  </m:oMath>
                </a14:m>
                <a:r>
                  <a:rPr lang="en-US" dirty="0" smtClean="0">
                    <a:latin typeface="Times New Roman" charset="0"/>
                    <a:ea typeface="Times New Roman" charset="0"/>
                    <a:cs typeface="Times New Roman" charset="0"/>
                  </a:rPr>
                  <a:t> realizations, the </a:t>
                </a:r>
                <a14:m>
                  <m:oMath xmlns:m="http://schemas.openxmlformats.org/officeDocument/2006/math">
                    <m:d>
                      <m:dPr>
                        <m:begChr m:val="["/>
                        <m:endChr m:val="]"/>
                        <m:ctrlPr>
                          <a:rPr lang="en-US" b="0" i="1" smtClean="0">
                            <a:latin typeface="Cambria Math" panose="02040503050406030204" pitchFamily="18" charset="0"/>
                            <a:ea typeface="Times New Roman" charset="0"/>
                            <a:cs typeface="Times New Roman" charset="0"/>
                          </a:rPr>
                        </m:ctrlPr>
                      </m:dPr>
                      <m:e>
                        <m:r>
                          <a:rPr lang="en-US" b="0" i="1" smtClean="0">
                            <a:latin typeface="Cambria Math" charset="0"/>
                            <a:ea typeface="Times New Roman" charset="0"/>
                            <a:cs typeface="Times New Roman" charset="0"/>
                          </a:rPr>
                          <m:t>1:3000</m:t>
                        </m:r>
                      </m:e>
                    </m:d>
                    <m:r>
                      <a:rPr lang="en-US" b="0" i="1" smtClean="0">
                        <a:latin typeface="Cambria Math" charset="0"/>
                        <a:ea typeface="Times New Roman" charset="0"/>
                        <a:cs typeface="Times New Roman" charset="0"/>
                      </a:rPr>
                      <m:t> </m:t>
                    </m:r>
                  </m:oMath>
                </a14:m>
                <a:r>
                  <a:rPr lang="en-US" dirty="0" smtClean="0">
                    <a:latin typeface="Times New Roman" charset="0"/>
                    <a:ea typeface="Times New Roman" charset="0"/>
                    <a:cs typeface="Times New Roman" charset="0"/>
                  </a:rPr>
                  <a:t>follows from ARMA model_1 and the </a:t>
                </a:r>
                <a14:m>
                  <m:oMath xmlns:m="http://schemas.openxmlformats.org/officeDocument/2006/math">
                    <m:d>
                      <m:dPr>
                        <m:begChr m:val="["/>
                        <m:endChr m:val="]"/>
                        <m:ctrlPr>
                          <a:rPr lang="en-US" i="1">
                            <a:latin typeface="Cambria Math" panose="02040503050406030204" pitchFamily="18" charset="0"/>
                            <a:ea typeface="Times New Roman" charset="0"/>
                            <a:cs typeface="Times New Roman" charset="0"/>
                          </a:rPr>
                        </m:ctrlPr>
                      </m:dPr>
                      <m:e>
                        <m:r>
                          <a:rPr lang="en-US" b="0" i="1" smtClean="0">
                            <a:latin typeface="Cambria Math" charset="0"/>
                            <a:ea typeface="Times New Roman" charset="0"/>
                            <a:cs typeface="Times New Roman" charset="0"/>
                          </a:rPr>
                          <m:t>3001</m:t>
                        </m:r>
                        <m:r>
                          <a:rPr lang="en-US" i="1">
                            <a:latin typeface="Cambria Math" charset="0"/>
                            <a:ea typeface="Times New Roman" charset="0"/>
                            <a:cs typeface="Times New Roman" charset="0"/>
                          </a:rPr>
                          <m:t>:</m:t>
                        </m:r>
                        <m:r>
                          <a:rPr lang="en-US" b="0" i="1" smtClean="0">
                            <a:latin typeface="Cambria Math" charset="0"/>
                            <a:ea typeface="Times New Roman" charset="0"/>
                            <a:cs typeface="Times New Roman" charset="0"/>
                          </a:rPr>
                          <m:t>6</m:t>
                        </m:r>
                        <m:r>
                          <a:rPr lang="en-US" i="1">
                            <a:latin typeface="Cambria Math" charset="0"/>
                            <a:ea typeface="Times New Roman" charset="0"/>
                            <a:cs typeface="Times New Roman" charset="0"/>
                          </a:rPr>
                          <m:t>000</m:t>
                        </m:r>
                      </m:e>
                    </m:d>
                    <m:r>
                      <a:rPr lang="en-US" i="1">
                        <a:latin typeface="Cambria Math" charset="0"/>
                        <a:ea typeface="Times New Roman" charset="0"/>
                        <a:cs typeface="Times New Roman" charset="0"/>
                      </a:rPr>
                      <m:t> </m:t>
                    </m:r>
                  </m:oMath>
                </a14:m>
                <a:r>
                  <a:rPr lang="en-US" dirty="0">
                    <a:latin typeface="Times New Roman" charset="0"/>
                    <a:ea typeface="Times New Roman" charset="0"/>
                    <a:cs typeface="Times New Roman" charset="0"/>
                  </a:rPr>
                  <a:t>follows from ARMA </a:t>
                </a:r>
                <a:r>
                  <a:rPr lang="en-US" dirty="0" smtClean="0">
                    <a:latin typeface="Times New Roman" charset="0"/>
                    <a:ea typeface="Times New Roman" charset="0"/>
                    <a:cs typeface="Times New Roman" charset="0"/>
                  </a:rPr>
                  <a:t>model_2 </a:t>
                </a:r>
              </a:p>
              <a:p>
                <a:pPr marL="800100" lvl="1" indent="-342900">
                  <a:lnSpc>
                    <a:spcPct val="150000"/>
                  </a:lnSpc>
                  <a:buFont typeface="Wingdings" charset="2"/>
                  <a:buChar char="v"/>
                </a:pPr>
                <a:r>
                  <a:rPr lang="en-US" dirty="0">
                    <a:latin typeface="Times New Roman" charset="0"/>
                    <a:ea typeface="Times New Roman" charset="0"/>
                    <a:cs typeface="Times New Roman" charset="0"/>
                  </a:rPr>
                  <a:t>For the </a:t>
                </a:r>
                <a:r>
                  <a:rPr lang="en-US" dirty="0" smtClean="0">
                    <a:latin typeface="Times New Roman" charset="0"/>
                    <a:ea typeface="Times New Roman" charset="0"/>
                    <a:cs typeface="Times New Roman" charset="0"/>
                  </a:rPr>
                  <a:t>second </a:t>
                </a:r>
                <a14:m>
                  <m:oMath xmlns:m="http://schemas.openxmlformats.org/officeDocument/2006/math">
                    <m:r>
                      <a:rPr lang="en-US" i="1">
                        <a:latin typeface="Cambria Math" charset="0"/>
                        <a:ea typeface="Times New Roman" charset="0"/>
                        <a:cs typeface="Times New Roman" charset="0"/>
                      </a:rPr>
                      <m:t>50</m:t>
                    </m:r>
                  </m:oMath>
                </a14:m>
                <a:r>
                  <a:rPr lang="en-US" dirty="0">
                    <a:latin typeface="Times New Roman" charset="0"/>
                    <a:ea typeface="Times New Roman" charset="0"/>
                    <a:cs typeface="Times New Roman" charset="0"/>
                  </a:rPr>
                  <a:t> realizations, the </a:t>
                </a:r>
                <a14:m>
                  <m:oMath xmlns:m="http://schemas.openxmlformats.org/officeDocument/2006/math">
                    <m:d>
                      <m:dPr>
                        <m:begChr m:val="["/>
                        <m:endChr m:val="]"/>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1:3000</m:t>
                        </m:r>
                      </m:e>
                    </m:d>
                    <m:r>
                      <a:rPr lang="en-US" i="1">
                        <a:latin typeface="Cambria Math" charset="0"/>
                        <a:ea typeface="Times New Roman" charset="0"/>
                        <a:cs typeface="Times New Roman" charset="0"/>
                      </a:rPr>
                      <m:t> </m:t>
                    </m:r>
                  </m:oMath>
                </a14:m>
                <a:r>
                  <a:rPr lang="en-US" dirty="0">
                    <a:latin typeface="Times New Roman" charset="0"/>
                    <a:ea typeface="Times New Roman" charset="0"/>
                    <a:cs typeface="Times New Roman" charset="0"/>
                  </a:rPr>
                  <a:t>follows from ARMA </a:t>
                </a:r>
                <a:r>
                  <a:rPr lang="en-US" dirty="0" smtClean="0">
                    <a:latin typeface="Times New Roman" charset="0"/>
                    <a:ea typeface="Times New Roman" charset="0"/>
                    <a:cs typeface="Times New Roman" charset="0"/>
                  </a:rPr>
                  <a:t>model_2 </a:t>
                </a:r>
                <a:r>
                  <a:rPr lang="en-US" dirty="0">
                    <a:latin typeface="Times New Roman" charset="0"/>
                    <a:ea typeface="Times New Roman" charset="0"/>
                    <a:cs typeface="Times New Roman" charset="0"/>
                  </a:rPr>
                  <a:t>and the </a:t>
                </a:r>
                <a14:m>
                  <m:oMath xmlns:m="http://schemas.openxmlformats.org/officeDocument/2006/math">
                    <m:d>
                      <m:dPr>
                        <m:begChr m:val="["/>
                        <m:endChr m:val="]"/>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3001:6000</m:t>
                        </m:r>
                      </m:e>
                    </m:d>
                    <m:r>
                      <a:rPr lang="en-US" i="1">
                        <a:latin typeface="Cambria Math" charset="0"/>
                        <a:ea typeface="Times New Roman" charset="0"/>
                        <a:cs typeface="Times New Roman" charset="0"/>
                      </a:rPr>
                      <m:t> </m:t>
                    </m:r>
                  </m:oMath>
                </a14:m>
                <a:r>
                  <a:rPr lang="en-US" dirty="0">
                    <a:latin typeface="Times New Roman" charset="0"/>
                    <a:ea typeface="Times New Roman" charset="0"/>
                    <a:cs typeface="Times New Roman" charset="0"/>
                  </a:rPr>
                  <a:t>follows from ARMA </a:t>
                </a:r>
                <a:r>
                  <a:rPr lang="en-US" dirty="0" smtClean="0">
                    <a:latin typeface="Times New Roman" charset="0"/>
                    <a:ea typeface="Times New Roman" charset="0"/>
                    <a:cs typeface="Times New Roman" charset="0"/>
                  </a:rPr>
                  <a:t>model_1 </a:t>
                </a:r>
                <a:endParaRPr lang="en-US" dirty="0">
                  <a:latin typeface="Times New Roman" charset="0"/>
                  <a:ea typeface="Times New Roman" charset="0"/>
                  <a:cs typeface="Times New Roman" charset="0"/>
                </a:endParaRP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0" y="892429"/>
                <a:ext cx="8719658" cy="6463308"/>
              </a:xfrm>
              <a:prstGeom prst="rect">
                <a:avLst/>
              </a:prstGeom>
              <a:blipFill rotWithShape="0">
                <a:blip r:embed="rId3"/>
                <a:stretch>
                  <a:fillRect l="-419" r="-280"/>
                </a:stretch>
              </a:blipFill>
            </p:spPr>
            <p:txBody>
              <a:bodyPr/>
              <a:lstStyle/>
              <a:p>
                <a:r>
                  <a:rPr lang="en-US">
                    <a:noFill/>
                  </a:rPr>
                  <a:t> </a:t>
                </a:r>
              </a:p>
            </p:txBody>
          </p:sp>
        </mc:Fallback>
      </mc:AlternateContent>
    </p:spTree>
    <p:extLst>
      <p:ext uri="{BB962C8B-B14F-4D97-AF65-F5344CB8AC3E}">
        <p14:creationId xmlns:p14="http://schemas.microsoft.com/office/powerpoint/2010/main" val="723680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23</a:t>
            </a:fld>
            <a:endParaRPr lang="en-US" dirty="0">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2800" dirty="0" smtClean="0">
                <a:latin typeface="Times New Roman" charset="0"/>
                <a:ea typeface="Times New Roman" charset="0"/>
                <a:cs typeface="Times New Roman" charset="0"/>
              </a:rPr>
              <a:t>Segment-wise Stationary Processes</a:t>
            </a:r>
            <a:endParaRPr lang="en-US" sz="28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矩形 2"/>
              <p:cNvSpPr/>
              <p:nvPr/>
            </p:nvSpPr>
            <p:spPr>
              <a:xfrm>
                <a:off x="282100" y="892429"/>
                <a:ext cx="8719658" cy="5078313"/>
              </a:xfrm>
              <a:prstGeom prst="rect">
                <a:avLst/>
              </a:prstGeom>
            </p:spPr>
            <p:txBody>
              <a:bodyPr wrap="square">
                <a:spAutoFit/>
              </a:bodyPr>
              <a:lstStyle/>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Fix </a:t>
                </a:r>
                <a:r>
                  <a:rPr lang="en-US" dirty="0">
                    <a:latin typeface="Times New Roman" charset="0"/>
                    <a:ea typeface="Times New Roman" charset="0"/>
                    <a:cs typeface="Times New Roman" charset="0"/>
                  </a:rPr>
                  <a:t>the threshold of the FDR to be </a:t>
                </a:r>
                <a14:m>
                  <m:oMath xmlns:m="http://schemas.openxmlformats.org/officeDocument/2006/math">
                    <m:r>
                      <a:rPr lang="en-US" i="1">
                        <a:latin typeface="Cambria Math" charset="0"/>
                        <a:ea typeface="Times New Roman" charset="0"/>
                        <a:cs typeface="Times New Roman" charset="0"/>
                      </a:rPr>
                      <m:t>𝑞</m:t>
                    </m:r>
                    <m:r>
                      <a:rPr lang="en-US" i="1">
                        <a:latin typeface="Cambria Math" charset="0"/>
                        <a:ea typeface="Times New Roman" charset="0"/>
                        <a:cs typeface="Times New Roman" charset="0"/>
                      </a:rPr>
                      <m:t>=0.05</m:t>
                    </m:r>
                  </m:oMath>
                </a14:m>
                <a:r>
                  <a:rPr lang="en-US" dirty="0" smtClean="0">
                    <a:effectLst/>
                    <a:latin typeface="Times New Roman" charset="0"/>
                    <a:ea typeface="Times New Roman" charset="0"/>
                    <a:cs typeface="Times New Roman" charset="0"/>
                  </a:rPr>
                  <a:t>.  </a:t>
                </a:r>
              </a:p>
              <a:p>
                <a:pPr marL="285750" indent="-285750">
                  <a:lnSpc>
                    <a:spcPct val="150000"/>
                  </a:lnSpc>
                  <a:buFont typeface="Wingdings" charset="2"/>
                  <a:buChar char="q"/>
                </a:pPr>
                <a:endParaRPr lang="en-US" dirty="0" smtClean="0">
                  <a:effectLst/>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We apply a sliding window of length </a:t>
                </a:r>
                <a14:m>
                  <m:oMath xmlns:m="http://schemas.openxmlformats.org/officeDocument/2006/math">
                    <m:r>
                      <a:rPr lang="en-US" i="1" dirty="0" smtClean="0">
                        <a:latin typeface="Cambria Math" charset="0"/>
                        <a:ea typeface="Times New Roman" charset="0"/>
                        <a:cs typeface="Times New Roman" charset="0"/>
                      </a:rPr>
                      <m:t>3</m:t>
                    </m:r>
                    <m:r>
                      <a:rPr lang="en-US" i="1">
                        <a:latin typeface="Cambria Math" charset="0"/>
                        <a:ea typeface="Times New Roman" charset="0"/>
                        <a:cs typeface="Times New Roman" charset="0"/>
                      </a:rPr>
                      <m:t>000</m:t>
                    </m:r>
                  </m:oMath>
                </a14:m>
                <a:r>
                  <a:rPr lang="en-US" dirty="0" smtClean="0">
                    <a:latin typeface="Times New Roman" charset="0"/>
                    <a:ea typeface="Times New Roman" charset="0"/>
                    <a:cs typeface="Times New Roman" charset="0"/>
                  </a:rPr>
                  <a:t> over the whole process with step-size </a:t>
                </a:r>
                <a14:m>
                  <m:oMath xmlns:m="http://schemas.openxmlformats.org/officeDocument/2006/math">
                    <m:r>
                      <a:rPr lang="en-US" i="1" dirty="0">
                        <a:latin typeface="Cambria Math" charset="0"/>
                        <a:ea typeface="Times New Roman" charset="0"/>
                        <a:cs typeface="Times New Roman" charset="0"/>
                      </a:rPr>
                      <m:t>5</m:t>
                    </m:r>
                    <m:r>
                      <a:rPr lang="en-US" i="1">
                        <a:latin typeface="Cambria Math" charset="0"/>
                        <a:ea typeface="Times New Roman" charset="0"/>
                        <a:cs typeface="Times New Roman" charset="0"/>
                      </a:rPr>
                      <m:t>00</m:t>
                    </m:r>
                    <m:r>
                      <a:rPr lang="en-US" b="0" i="0" smtClean="0">
                        <a:latin typeface="Cambria Math" charset="0"/>
                        <a:ea typeface="Times New Roman" charset="0"/>
                        <a:cs typeface="Times New Roman" charset="0"/>
                      </a:rPr>
                      <m:t>,</m:t>
                    </m:r>
                  </m:oMath>
                </a14:m>
                <a:r>
                  <a:rPr lang="en-US" dirty="0">
                    <a:latin typeface="Times New Roman" charset="0"/>
                    <a:ea typeface="Times New Roman" charset="0"/>
                    <a:cs typeface="Times New Roman" charset="0"/>
                  </a:rPr>
                  <a:t> that is, the starting points of the sliding windows are every </a:t>
                </a:r>
                <a14:m>
                  <m:oMath xmlns:m="http://schemas.openxmlformats.org/officeDocument/2006/math">
                    <m:r>
                      <a:rPr lang="en-US" i="1">
                        <a:latin typeface="Cambria Math" charset="0"/>
                        <a:ea typeface="Times New Roman" charset="0"/>
                        <a:cs typeface="Times New Roman" charset="0"/>
                      </a:rPr>
                      <m:t>500</m:t>
                    </m:r>
                  </m:oMath>
                </a14:m>
                <a:r>
                  <a:rPr lang="en-US" dirty="0">
                    <a:latin typeface="Times New Roman" charset="0"/>
                    <a:ea typeface="Times New Roman" charset="0"/>
                    <a:cs typeface="Times New Roman" charset="0"/>
                  </a:rPr>
                  <a:t> samples.</a:t>
                </a:r>
                <a:r>
                  <a:rPr lang="en-US" dirty="0" smtClean="0">
                    <a:latin typeface="Times New Roman" charset="0"/>
                    <a:ea typeface="Times New Roman" charset="0"/>
                    <a:cs typeface="Times New Roman" charset="0"/>
                  </a:rPr>
                  <a:t> </a:t>
                </a: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r>
                  <a:rPr lang="en-US" dirty="0" smtClean="0">
                    <a:latin typeface="Times New Roman" charset="0"/>
                    <a:ea typeface="Times New Roman" charset="0"/>
                    <a:cs typeface="Times New Roman" charset="0"/>
                  </a:rPr>
                  <a:t>The sliding windows with starting points in the range </a:t>
                </a:r>
                <a14:m>
                  <m:oMath xmlns:m="http://schemas.openxmlformats.org/officeDocument/2006/math">
                    <m:r>
                      <a:rPr lang="en-US" b="0" i="0" smtClean="0">
                        <a:latin typeface="Cambria Math" charset="0"/>
                        <a:ea typeface="Times New Roman" charset="0"/>
                        <a:cs typeface="Times New Roman" charset="0"/>
                      </a:rPr>
                      <m:t>[</m:t>
                    </m:r>
                    <m:r>
                      <a:rPr lang="en-US" b="0" i="1" smtClean="0">
                        <a:latin typeface="Cambria Math" charset="0"/>
                        <a:ea typeface="Times New Roman" charset="0"/>
                        <a:cs typeface="Times New Roman" charset="0"/>
                      </a:rPr>
                      <m:t>30</m:t>
                    </m:r>
                    <m:r>
                      <a:rPr lang="en-US" i="1">
                        <a:latin typeface="Cambria Math" charset="0"/>
                        <a:ea typeface="Times New Roman" charset="0"/>
                        <a:cs typeface="Times New Roman" charset="0"/>
                      </a:rPr>
                      <m:t>0</m:t>
                    </m:r>
                    <m:r>
                      <a:rPr lang="en-US" b="0" i="1" smtClean="0">
                        <a:latin typeface="Cambria Math" charset="0"/>
                        <a:ea typeface="Times New Roman" charset="0"/>
                        <a:cs typeface="Times New Roman" charset="0"/>
                      </a:rPr>
                      <m:t>0, 6000]</m:t>
                    </m:r>
                  </m:oMath>
                </a14:m>
                <a:r>
                  <a:rPr lang="en-US" dirty="0" smtClean="0">
                    <a:latin typeface="Times New Roman" charset="0"/>
                    <a:ea typeface="Times New Roman" charset="0"/>
                    <a:cs typeface="Times New Roman" charset="0"/>
                  </a:rPr>
                  <a:t> contain the true change point.</a:t>
                </a: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smtClean="0">
                  <a:latin typeface="Times New Roman" charset="0"/>
                  <a:ea typeface="Times New Roman" charset="0"/>
                  <a:cs typeface="Times New Roman" charset="0"/>
                </a:endParaRPr>
              </a:p>
              <a:p>
                <a:pPr marL="285750" indent="-285750">
                  <a:lnSpc>
                    <a:spcPct val="150000"/>
                  </a:lnSpc>
                  <a:buFont typeface="Wingdings" charset="2"/>
                  <a:buChar char="q"/>
                </a:pPr>
                <a:endParaRPr lang="en-US" dirty="0">
                  <a:latin typeface="Times New Roman" charset="0"/>
                  <a:ea typeface="Times New Roman" charset="0"/>
                  <a:cs typeface="Times New Roman"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82100" y="892429"/>
                <a:ext cx="8719658" cy="5078313"/>
              </a:xfrm>
              <a:prstGeom prst="rect">
                <a:avLst/>
              </a:prstGeom>
              <a:blipFill rotWithShape="0">
                <a:blip r:embed="rId3"/>
                <a:stretch>
                  <a:fillRect l="-419"/>
                </a:stretch>
              </a:blipFill>
            </p:spPr>
            <p:txBody>
              <a:bodyPr/>
              <a:lstStyle/>
              <a:p>
                <a:r>
                  <a:rPr lang="en-US">
                    <a:noFill/>
                  </a:rPr>
                  <a:t> </a:t>
                </a:r>
              </a:p>
            </p:txBody>
          </p:sp>
        </mc:Fallback>
      </mc:AlternateContent>
    </p:spTree>
    <p:extLst>
      <p:ext uri="{BB962C8B-B14F-4D97-AF65-F5344CB8AC3E}">
        <p14:creationId xmlns:p14="http://schemas.microsoft.com/office/powerpoint/2010/main" val="989002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3</a:t>
            </a:fld>
            <a:endParaRPr lang="en-US">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latin typeface="Tahoma" charset="0"/>
              <a:ea typeface="Tahoma" charset="0"/>
              <a:cs typeface="Tahoma" charset="0"/>
            </a:endParaRPr>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sz="3200" dirty="0" smtClean="0">
                <a:latin typeface="Times New Roman" charset="0"/>
                <a:ea typeface="Times New Roman" charset="0"/>
                <a:cs typeface="Times New Roman" charset="0"/>
              </a:rPr>
              <a:t>Multiple </a:t>
            </a:r>
            <a:r>
              <a:rPr lang="en-US" altLang="zh-CN" sz="3200" dirty="0" smtClean="0">
                <a:latin typeface="Times New Roman" charset="0"/>
                <a:ea typeface="Times New Roman" charset="0"/>
                <a:cs typeface="Times New Roman" charset="0"/>
              </a:rPr>
              <a:t>Change Point Analysis</a:t>
            </a:r>
            <a:endParaRPr lang="en-US" altLang="zh-CN" sz="3200" dirty="0">
              <a:latin typeface="Times New Roman" charset="0"/>
              <a:ea typeface="Times New Roman" charset="0"/>
              <a:cs typeface="Times New Roman" charset="0"/>
            </a:endParaRPr>
          </a:p>
        </p:txBody>
      </p:sp>
      <p:sp>
        <p:nvSpPr>
          <p:cNvPr id="3" name="矩形 2"/>
          <p:cNvSpPr/>
          <p:nvPr/>
        </p:nvSpPr>
        <p:spPr>
          <a:xfrm>
            <a:off x="282102" y="966464"/>
            <a:ext cx="8480899" cy="3847207"/>
          </a:xfrm>
          <a:prstGeom prst="rect">
            <a:avLst/>
          </a:prstGeom>
        </p:spPr>
        <p:txBody>
          <a:bodyPr wrap="square">
            <a:spAutoFit/>
          </a:bodyPr>
          <a:lstStyle/>
          <a:p>
            <a:pPr marL="285750" indent="-285750">
              <a:buFont typeface="Wingdings" charset="2"/>
              <a:buChar char="q"/>
            </a:pPr>
            <a:r>
              <a:rPr lang="en-US" altLang="zh-CN" dirty="0" smtClean="0">
                <a:latin typeface="Times New Roman" charset="0"/>
                <a:ea typeface="Times New Roman" charset="0"/>
                <a:cs typeface="Times New Roman" charset="0"/>
              </a:rPr>
              <a:t>Our new algorithm for analyzing the change points of time </a:t>
            </a:r>
            <a:r>
              <a:rPr lang="en-US" altLang="zh-CN" dirty="0">
                <a:latin typeface="Times New Roman" charset="0"/>
                <a:ea typeface="Times New Roman" charset="0"/>
                <a:cs typeface="Times New Roman" charset="0"/>
              </a:rPr>
              <a:t>series </a:t>
            </a:r>
            <a:r>
              <a:rPr lang="en-US" altLang="zh-CN" dirty="0" smtClean="0">
                <a:latin typeface="Times New Roman" charset="0"/>
                <a:ea typeface="Times New Roman" charset="0"/>
                <a:cs typeface="Times New Roman" charset="0"/>
              </a:rPr>
              <a:t>data </a:t>
            </a:r>
            <a:r>
              <a:rPr lang="en-US" altLang="zh-CN" dirty="0">
                <a:latin typeface="Times New Roman" charset="0"/>
                <a:ea typeface="Times New Roman" charset="0"/>
                <a:cs typeface="Times New Roman" charset="0"/>
              </a:rPr>
              <a:t>enables </a:t>
            </a:r>
            <a:r>
              <a:rPr lang="en-US" dirty="0" smtClean="0">
                <a:latin typeface="Times New Roman" charset="0"/>
                <a:ea typeface="Times New Roman" charset="0"/>
                <a:cs typeface="Times New Roman" charset="0"/>
              </a:rPr>
              <a:t>faster computation,</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and achieves more accuracy (compared with the classic approaches)</a:t>
            </a:r>
          </a:p>
          <a:p>
            <a:pPr marL="285750" indent="-285750">
              <a:buFont typeface="Wingdings" charset="2"/>
              <a:buChar char="q"/>
            </a:pPr>
            <a:endParaRPr lang="en-US" altLang="zh-CN" dirty="0" smtClean="0">
              <a:latin typeface="Times New Roman" charset="0"/>
              <a:ea typeface="Times New Roman" charset="0"/>
              <a:cs typeface="Times New Roman" charset="0"/>
            </a:endParaRPr>
          </a:p>
          <a:p>
            <a:pPr marL="742950" lvl="1" indent="-285750">
              <a:buFont typeface="Wingdings" charset="2"/>
              <a:buChar char="v"/>
            </a:pPr>
            <a:r>
              <a:rPr lang="en-US" altLang="zh-CN" sz="1600" dirty="0" smtClean="0">
                <a:latin typeface="Times New Roman" charset="0"/>
                <a:ea typeface="Times New Roman" charset="0"/>
                <a:cs typeface="Times New Roman" charset="0"/>
              </a:rPr>
              <a:t>The idea is to turn the dependent data into independent ones using multiple windows, and combine the obtained information from each window</a:t>
            </a:r>
          </a:p>
          <a:p>
            <a:pPr marL="742950" lvl="1" indent="-285750">
              <a:buFont typeface="Wingdings" charset="2"/>
              <a:buChar char="Ø"/>
            </a:pPr>
            <a:endParaRPr lang="en-US" altLang="zh-CN" sz="1600" dirty="0" smtClean="0">
              <a:latin typeface="Times New Roman" charset="0"/>
              <a:ea typeface="Times New Roman" charset="0"/>
              <a:cs typeface="Times New Roman" charset="0"/>
            </a:endParaRPr>
          </a:p>
          <a:p>
            <a:pPr marL="285750" indent="-285750">
              <a:buFont typeface="Wingdings" charset="2"/>
              <a:buChar char="q"/>
            </a:pPr>
            <a:r>
              <a:rPr lang="en-US" altLang="zh-CN" dirty="0" smtClean="0">
                <a:latin typeface="Times New Roman" charset="0"/>
                <a:ea typeface="Times New Roman" charset="0"/>
                <a:cs typeface="Times New Roman" charset="0"/>
              </a:rPr>
              <a:t>Our theorems guarantee </a:t>
            </a:r>
            <a:r>
              <a:rPr lang="en-US" dirty="0" smtClean="0">
                <a:latin typeface="Times New Roman" charset="0"/>
                <a:ea typeface="Times New Roman" charset="0"/>
                <a:cs typeface="Times New Roman" charset="0"/>
              </a:rPr>
              <a:t>provable optimal </a:t>
            </a:r>
            <a:r>
              <a:rPr lang="en-US" dirty="0">
                <a:latin typeface="Times New Roman" charset="0"/>
                <a:ea typeface="Times New Roman" charset="0"/>
                <a:cs typeface="Times New Roman" charset="0"/>
              </a:rPr>
              <a:t>selection of change </a:t>
            </a:r>
            <a:r>
              <a:rPr lang="en-US" dirty="0" smtClean="0">
                <a:latin typeface="Times New Roman" charset="0"/>
                <a:ea typeface="Times New Roman" charset="0"/>
                <a:cs typeface="Times New Roman" charset="0"/>
              </a:rPr>
              <a:t>points </a:t>
            </a:r>
          </a:p>
          <a:p>
            <a:pPr marL="285750" indent="-285750">
              <a:buFont typeface="Wingdings" charset="2"/>
              <a:buChar char="q"/>
            </a:pPr>
            <a:endParaRPr lang="en-US"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The proof of optimality was based on our newly derived technical tools  </a:t>
            </a:r>
            <a:endParaRPr lang="en-US" altLang="zh-CN" sz="1600"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r>
              <a:rPr lang="en-US" altLang="zh-CN" dirty="0" smtClean="0">
                <a:latin typeface="Times New Roman" charset="0"/>
                <a:ea typeface="Times New Roman" charset="0"/>
                <a:cs typeface="Times New Roman" charset="0"/>
              </a:rPr>
              <a:t>Applications </a:t>
            </a:r>
            <a:r>
              <a:rPr lang="en-US" altLang="zh-CN" dirty="0">
                <a:latin typeface="Times New Roman" charset="0"/>
                <a:ea typeface="Times New Roman" charset="0"/>
                <a:cs typeface="Times New Roman" charset="0"/>
              </a:rPr>
              <a:t>to the study of eastern US </a:t>
            </a:r>
            <a:r>
              <a:rPr lang="en-US" altLang="zh-CN" dirty="0" smtClean="0">
                <a:latin typeface="Times New Roman" charset="0"/>
                <a:ea typeface="Times New Roman" charset="0"/>
                <a:cs typeface="Times New Roman" charset="0"/>
              </a:rPr>
              <a:t>temporal </a:t>
            </a:r>
            <a:r>
              <a:rPr lang="en-US" altLang="zh-CN" dirty="0">
                <a:latin typeface="Times New Roman" charset="0"/>
                <a:ea typeface="Times New Roman" charset="0"/>
                <a:cs typeface="Times New Roman" charset="0"/>
              </a:rPr>
              <a:t>variability </a:t>
            </a:r>
            <a:r>
              <a:rPr lang="en-US" altLang="zh-CN" dirty="0" smtClean="0">
                <a:latin typeface="Times New Roman" charset="0"/>
                <a:ea typeface="Times New Roman" charset="0"/>
                <a:cs typeface="Times New Roman" charset="0"/>
              </a:rPr>
              <a:t>and </a:t>
            </a:r>
            <a:r>
              <a:rPr lang="en-US" dirty="0" smtClean="0">
                <a:latin typeface="Times New Roman" charset="0"/>
                <a:ea typeface="Times New Roman" charset="0"/>
                <a:cs typeface="Times New Roman" charset="0"/>
              </a:rPr>
              <a:t>El </a:t>
            </a:r>
            <a:r>
              <a:rPr lang="en-US" dirty="0">
                <a:latin typeface="Times New Roman" charset="0"/>
                <a:ea typeface="Times New Roman" charset="0"/>
                <a:cs typeface="Times New Roman" charset="0"/>
              </a:rPr>
              <a:t>Nino data </a:t>
            </a:r>
            <a:r>
              <a:rPr lang="en-US" dirty="0" smtClean="0">
                <a:latin typeface="Times New Roman" charset="0"/>
                <a:ea typeface="Times New Roman" charset="0"/>
                <a:cs typeface="Times New Roman" charset="0"/>
              </a:rPr>
              <a:t>lead to some interesting discoveries </a:t>
            </a:r>
            <a:endParaRPr lang="en-US"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a:p>
            <a:pPr marL="285750" indent="-285750">
              <a:buFont typeface="Wingdings" charset="2"/>
              <a:buChar char="q"/>
            </a:pPr>
            <a:endParaRPr lang="en-US" altLang="zh-CN" dirty="0">
              <a:latin typeface="Times New Roman" charset="0"/>
              <a:ea typeface="Times New Roman" charset="0"/>
              <a:cs typeface="Times New Roman" charset="0"/>
            </a:endParaRPr>
          </a:p>
        </p:txBody>
      </p:sp>
    </p:spTree>
    <p:extLst>
      <p:ext uri="{BB962C8B-B14F-4D97-AF65-F5344CB8AC3E}">
        <p14:creationId xmlns:p14="http://schemas.microsoft.com/office/powerpoint/2010/main" val="519935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latin typeface="Tahoma" charset="0"/>
                <a:ea typeface="Tahoma" charset="0"/>
                <a:cs typeface="Tahoma" charset="0"/>
              </a:rPr>
              <a:pPr>
                <a:defRPr/>
              </a:pPr>
              <a:t>4</a:t>
            </a:fld>
            <a:endParaRPr lang="en-US">
              <a:latin typeface="Tahoma" charset="0"/>
              <a:ea typeface="Tahoma" charset="0"/>
              <a:cs typeface="Tahoma" charset="0"/>
            </a:endParaRPr>
          </a:p>
        </p:txBody>
      </p:sp>
      <p:sp>
        <p:nvSpPr>
          <p:cNvPr id="4" name="Title 3"/>
          <p:cNvSpPr>
            <a:spLocks noGrp="1"/>
          </p:cNvSpPr>
          <p:nvPr>
            <p:ph type="ctrTitle"/>
          </p:nvPr>
        </p:nvSpPr>
        <p:spPr/>
        <p:txBody>
          <a:bodyPr/>
          <a:lstStyle/>
          <a:p>
            <a:r>
              <a:rPr lang="en-US" dirty="0" smtClean="0">
                <a:latin typeface="Tahoma" charset="0"/>
                <a:ea typeface="Tahoma" charset="0"/>
                <a:cs typeface="Tahoma" charset="0"/>
              </a:rPr>
              <a:t> </a:t>
            </a:r>
            <a:endParaRPr lang="en-US" dirty="0">
              <a:latin typeface="Tahoma" charset="0"/>
              <a:ea typeface="Tahoma" charset="0"/>
              <a:cs typeface="Tahoma" charset="0"/>
            </a:endParaRPr>
          </a:p>
        </p:txBody>
      </p:sp>
      <p:sp>
        <p:nvSpPr>
          <p:cNvPr id="7" name="Title 3"/>
          <p:cNvSpPr txBox="1">
            <a:spLocks/>
          </p:cNvSpPr>
          <p:nvPr/>
        </p:nvSpPr>
        <p:spPr>
          <a:xfrm>
            <a:off x="1496290" y="121938"/>
            <a:ext cx="7347191" cy="61264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sz="3200" dirty="0" smtClean="0">
                <a:latin typeface="Times New Roman" charset="0"/>
                <a:ea typeface="Times New Roman" charset="0"/>
                <a:cs typeface="Times New Roman" charset="0"/>
              </a:rPr>
              <a:t>Multiple </a:t>
            </a:r>
            <a:r>
              <a:rPr lang="en-US" altLang="zh-CN" sz="3200" dirty="0" smtClean="0">
                <a:latin typeface="Times New Roman" charset="0"/>
                <a:ea typeface="Times New Roman" charset="0"/>
                <a:cs typeface="Times New Roman" charset="0"/>
              </a:rPr>
              <a:t>Change Point Analysis</a:t>
            </a:r>
            <a:endParaRPr lang="en-US" altLang="zh-CN" sz="3200" dirty="0">
              <a:latin typeface="Times New Roman" charset="0"/>
              <a:ea typeface="Times New Roman" charset="0"/>
              <a:cs typeface="Times New Roman" charset="0"/>
            </a:endParaRPr>
          </a:p>
        </p:txBody>
      </p:sp>
      <p:sp>
        <p:nvSpPr>
          <p:cNvPr id="17" name="矩形 12"/>
          <p:cNvSpPr/>
          <p:nvPr/>
        </p:nvSpPr>
        <p:spPr>
          <a:xfrm>
            <a:off x="4437529" y="991572"/>
            <a:ext cx="4506001" cy="4862870"/>
          </a:xfrm>
          <a:prstGeom prst="rect">
            <a:avLst/>
          </a:prstGeom>
        </p:spPr>
        <p:txBody>
          <a:bodyPr wrap="square">
            <a:spAutoFit/>
          </a:bodyPr>
          <a:lstStyle/>
          <a:p>
            <a:pPr marL="285750" indent="-285750">
              <a:buFont typeface="Wingdings" charset="2"/>
              <a:buChar char="q"/>
            </a:pPr>
            <a:r>
              <a:rPr lang="en-US" altLang="zh-CN" dirty="0" smtClean="0">
                <a:latin typeface="Times New Roman" charset="0"/>
                <a:ea typeface="Times New Roman" charset="0"/>
                <a:cs typeface="Times New Roman" charset="0"/>
              </a:rPr>
              <a:t>An application: study </a:t>
            </a:r>
            <a:r>
              <a:rPr lang="en-US" altLang="zh-CN" dirty="0">
                <a:latin typeface="Times New Roman" charset="0"/>
                <a:ea typeface="Times New Roman" charset="0"/>
                <a:cs typeface="Times New Roman" charset="0"/>
              </a:rPr>
              <a:t>the </a:t>
            </a:r>
            <a:r>
              <a:rPr lang="en-US" altLang="zh-CN" dirty="0" smtClean="0">
                <a:latin typeface="Times New Roman" charset="0"/>
                <a:ea typeface="Times New Roman" charset="0"/>
                <a:cs typeface="Times New Roman" charset="0"/>
              </a:rPr>
              <a:t>temporal variability over </a:t>
            </a:r>
            <a:r>
              <a:rPr lang="en-US" altLang="zh-CN" dirty="0">
                <a:latin typeface="Times New Roman" charset="0"/>
                <a:ea typeface="Times New Roman" charset="0"/>
                <a:cs typeface="Times New Roman" charset="0"/>
              </a:rPr>
              <a:t>the eastern US </a:t>
            </a:r>
            <a:r>
              <a:rPr lang="en-US" altLang="zh-CN" dirty="0" smtClean="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pPr marL="285750" indent="-285750">
              <a:buFont typeface="Arial" charset="0"/>
              <a:buChar char="•"/>
            </a:pPr>
            <a:endParaRPr lang="en-US" altLang="zh-CN" dirty="0" smtClean="0">
              <a:latin typeface="Times New Roman" charset="0"/>
              <a:ea typeface="Times New Roman" charset="0"/>
              <a:cs typeface="Times New Roman" charset="0"/>
            </a:endParaRPr>
          </a:p>
          <a:p>
            <a:pPr marL="742950" lvl="1" indent="-285750">
              <a:buFont typeface="Wingdings" charset="2"/>
              <a:buChar char="v"/>
            </a:pPr>
            <a:r>
              <a:rPr lang="en-US" altLang="zh-CN" sz="1600" dirty="0" smtClean="0">
                <a:latin typeface="Times New Roman" charset="0"/>
                <a:ea typeface="Times New Roman" charset="0"/>
                <a:cs typeface="Times New Roman" charset="0"/>
              </a:rPr>
              <a:t>The </a:t>
            </a:r>
            <a:r>
              <a:rPr lang="en-US" altLang="zh-CN" sz="1600" dirty="0">
                <a:latin typeface="Times New Roman" charset="0"/>
                <a:ea typeface="Times New Roman" charset="0"/>
                <a:cs typeface="Times New Roman" charset="0"/>
              </a:rPr>
              <a:t>segmentation of the time series of the eastern US temperature </a:t>
            </a:r>
            <a:r>
              <a:rPr lang="en-US" altLang="zh-CN" sz="1600" dirty="0" smtClean="0">
                <a:latin typeface="Times New Roman" charset="0"/>
                <a:ea typeface="Times New Roman" charset="0"/>
                <a:cs typeface="Times New Roman" charset="0"/>
              </a:rPr>
              <a:t>in Fig. (a) matches </a:t>
            </a:r>
            <a:r>
              <a:rPr lang="en-US" altLang="zh-CN" sz="1600" dirty="0">
                <a:latin typeface="Times New Roman" charset="0"/>
                <a:ea typeface="Times New Roman" charset="0"/>
                <a:cs typeface="Times New Roman" charset="0"/>
              </a:rPr>
              <a:t>the phase shift of Atlantic Multi-decadal Oscillation (AMO) in Fig. </a:t>
            </a:r>
            <a:r>
              <a:rPr lang="en-US" altLang="zh-CN" sz="1600" dirty="0" smtClean="0">
                <a:latin typeface="Times New Roman" charset="0"/>
                <a:ea typeface="Times New Roman" charset="0"/>
                <a:cs typeface="Times New Roman" charset="0"/>
              </a:rPr>
              <a:t>(b)</a:t>
            </a:r>
            <a:endParaRPr lang="en-US" altLang="zh-CN" sz="1600" dirty="0">
              <a:latin typeface="Times New Roman" charset="0"/>
              <a:ea typeface="Times New Roman" charset="0"/>
              <a:cs typeface="Times New Roman" charset="0"/>
            </a:endParaRPr>
          </a:p>
          <a:p>
            <a:pPr marL="742950" lvl="1" indent="-285750">
              <a:buFont typeface="Wingdings" charset="2"/>
              <a:buChar char="v"/>
            </a:pPr>
            <a:endParaRPr lang="en-US" altLang="zh-CN" sz="1600" dirty="0">
              <a:latin typeface="Times New Roman" charset="0"/>
              <a:ea typeface="Times New Roman" charset="0"/>
              <a:cs typeface="Times New Roman" charset="0"/>
            </a:endParaRPr>
          </a:p>
          <a:p>
            <a:pPr marL="742950" lvl="1" indent="-285750">
              <a:buFont typeface="Wingdings" charset="2"/>
              <a:buChar char="v"/>
            </a:pPr>
            <a:r>
              <a:rPr lang="en-US" altLang="zh-CN" sz="1600" dirty="0">
                <a:latin typeface="Times New Roman" charset="0"/>
                <a:ea typeface="Times New Roman" charset="0"/>
                <a:cs typeface="Times New Roman" charset="0"/>
              </a:rPr>
              <a:t>The trends of the top curve and the bottom curve in each detected interval look the </a:t>
            </a:r>
            <a:r>
              <a:rPr lang="en-US" altLang="zh-CN" sz="1600" dirty="0" smtClean="0">
                <a:latin typeface="Times New Roman" charset="0"/>
                <a:ea typeface="Times New Roman" charset="0"/>
                <a:cs typeface="Times New Roman" charset="0"/>
              </a:rPr>
              <a:t>same</a:t>
            </a:r>
            <a:endParaRPr lang="en-US" altLang="zh-CN" sz="1600" dirty="0">
              <a:latin typeface="Times New Roman" charset="0"/>
              <a:ea typeface="Times New Roman" charset="0"/>
              <a:cs typeface="Times New Roman" charset="0"/>
            </a:endParaRPr>
          </a:p>
          <a:p>
            <a:pPr marL="742950" lvl="1" indent="-285750">
              <a:buFont typeface="Wingdings" charset="2"/>
              <a:buChar char="v"/>
            </a:pPr>
            <a:endParaRPr lang="en-US" altLang="zh-CN" sz="1600" dirty="0">
              <a:latin typeface="Times New Roman" charset="0"/>
              <a:ea typeface="Times New Roman" charset="0"/>
              <a:cs typeface="Times New Roman" charset="0"/>
            </a:endParaRPr>
          </a:p>
          <a:p>
            <a:pPr marL="742950" lvl="1" indent="-285750">
              <a:buFont typeface="Wingdings" charset="2"/>
              <a:buChar char="v"/>
            </a:pPr>
            <a:r>
              <a:rPr lang="en-US" altLang="zh-CN" sz="1600" dirty="0" smtClean="0">
                <a:latin typeface="Times New Roman" charset="0"/>
                <a:ea typeface="Times New Roman" charset="0"/>
                <a:cs typeface="Times New Roman" charset="0"/>
              </a:rPr>
              <a:t>Using </a:t>
            </a:r>
            <a:r>
              <a:rPr lang="en-US" altLang="zh-CN" sz="1600" dirty="0">
                <a:latin typeface="Times New Roman" charset="0"/>
                <a:ea typeface="Times New Roman" charset="0"/>
                <a:cs typeface="Times New Roman" charset="0"/>
              </a:rPr>
              <a:t>a global climate model, </a:t>
            </a:r>
            <a:r>
              <a:rPr lang="en-US" altLang="zh-CN" sz="1600" dirty="0" smtClean="0">
                <a:latin typeface="Times New Roman" charset="0"/>
                <a:ea typeface="Times New Roman" charset="0"/>
                <a:cs typeface="Times New Roman" charset="0"/>
              </a:rPr>
              <a:t>Sutton </a:t>
            </a:r>
            <a:r>
              <a:rPr lang="en-US" altLang="zh-CN" sz="1600" dirty="0">
                <a:latin typeface="Times New Roman" charset="0"/>
                <a:ea typeface="Times New Roman" charset="0"/>
                <a:cs typeface="Times New Roman" charset="0"/>
              </a:rPr>
              <a:t>and </a:t>
            </a:r>
            <a:r>
              <a:rPr lang="en-US" altLang="zh-CN" sz="1600" dirty="0" err="1" smtClean="0">
                <a:latin typeface="Times New Roman" charset="0"/>
                <a:ea typeface="Times New Roman" charset="0"/>
                <a:cs typeface="Times New Roman" charset="0"/>
              </a:rPr>
              <a:t>Hodson</a:t>
            </a:r>
            <a:r>
              <a:rPr lang="en-US" altLang="zh-CN" sz="1600" dirty="0" smtClean="0">
                <a:latin typeface="Times New Roman" charset="0"/>
                <a:ea typeface="Times New Roman" charset="0"/>
                <a:cs typeface="Times New Roman" charset="0"/>
              </a:rPr>
              <a:t> [1] have indicated </a:t>
            </a:r>
            <a:r>
              <a:rPr lang="en-US" altLang="zh-CN" sz="1600" dirty="0">
                <a:latin typeface="Times New Roman" charset="0"/>
                <a:ea typeface="Times New Roman" charset="0"/>
                <a:cs typeface="Times New Roman" charset="0"/>
              </a:rPr>
              <a:t>that the </a:t>
            </a:r>
            <a:r>
              <a:rPr lang="en-US" altLang="zh-CN" sz="1600" dirty="0" smtClean="0">
                <a:latin typeface="Times New Roman" charset="0"/>
                <a:ea typeface="Times New Roman" charset="0"/>
                <a:cs typeface="Times New Roman" charset="0"/>
              </a:rPr>
              <a:t>AMO plays </a:t>
            </a:r>
            <a:r>
              <a:rPr lang="en-US" altLang="zh-CN" sz="1600" dirty="0">
                <a:latin typeface="Times New Roman" charset="0"/>
                <a:ea typeface="Times New Roman" charset="0"/>
                <a:cs typeface="Times New Roman" charset="0"/>
              </a:rPr>
              <a:t>an important role in driving the summertime temperature in the eastern </a:t>
            </a:r>
            <a:r>
              <a:rPr lang="en-US" altLang="zh-CN" sz="1600" dirty="0" smtClean="0">
                <a:latin typeface="Times New Roman" charset="0"/>
                <a:ea typeface="Times New Roman" charset="0"/>
                <a:cs typeface="Times New Roman" charset="0"/>
              </a:rPr>
              <a:t>US</a:t>
            </a:r>
          </a:p>
          <a:p>
            <a:pPr marL="742950" lvl="1" indent="-285750">
              <a:buFont typeface="Wingdings" charset="2"/>
              <a:buChar char="v"/>
            </a:pPr>
            <a:endParaRPr lang="en-US" altLang="zh-CN" sz="1600" dirty="0">
              <a:latin typeface="Times New Roman" charset="0"/>
              <a:ea typeface="Times New Roman" charset="0"/>
              <a:cs typeface="Times New Roman" charset="0"/>
            </a:endParaRPr>
          </a:p>
          <a:p>
            <a:pPr marL="742950" lvl="1" indent="-285750">
              <a:buFont typeface="Wingdings" charset="2"/>
              <a:buChar char="v"/>
            </a:pPr>
            <a:r>
              <a:rPr lang="en-US" altLang="zh-CN" sz="1600" dirty="0" smtClean="0">
                <a:latin typeface="Times New Roman" charset="0"/>
                <a:ea typeface="Times New Roman" charset="0"/>
                <a:cs typeface="Times New Roman" charset="0"/>
              </a:rPr>
              <a:t>Our algorithms produce results that are consistent  with their paper [1]</a:t>
            </a:r>
            <a:endParaRPr lang="en-US" altLang="zh-CN" sz="1600" dirty="0">
              <a:latin typeface="Times New Roman" charset="0"/>
              <a:ea typeface="Times New Roman" charset="0"/>
              <a:cs typeface="Times New Roman" charset="0"/>
            </a:endParaRPr>
          </a:p>
        </p:txBody>
      </p:sp>
      <p:sp>
        <p:nvSpPr>
          <p:cNvPr id="18" name="矩形 13"/>
          <p:cNvSpPr/>
          <p:nvPr/>
        </p:nvSpPr>
        <p:spPr>
          <a:xfrm>
            <a:off x="400820" y="6363787"/>
            <a:ext cx="8069065" cy="430887"/>
          </a:xfrm>
          <a:prstGeom prst="rect">
            <a:avLst/>
          </a:prstGeom>
        </p:spPr>
        <p:txBody>
          <a:bodyPr wrap="square">
            <a:spAutoFit/>
          </a:bodyPr>
          <a:lstStyle/>
          <a:p>
            <a:r>
              <a:rPr lang="en-US" altLang="zh-CN" sz="1100" dirty="0">
                <a:latin typeface="Tahoma" charset="0"/>
                <a:ea typeface="Tahoma" charset="0"/>
                <a:cs typeface="Tahoma" charset="0"/>
              </a:rPr>
              <a:t>Sutton, R. T., and </a:t>
            </a:r>
            <a:r>
              <a:rPr lang="en-US" altLang="zh-CN" sz="1100" dirty="0" err="1">
                <a:latin typeface="Tahoma" charset="0"/>
                <a:ea typeface="Tahoma" charset="0"/>
                <a:cs typeface="Tahoma" charset="0"/>
              </a:rPr>
              <a:t>Hodson</a:t>
            </a:r>
            <a:r>
              <a:rPr lang="en-US" altLang="zh-CN" sz="1100" dirty="0">
                <a:latin typeface="Tahoma" charset="0"/>
                <a:ea typeface="Tahoma" charset="0"/>
                <a:cs typeface="Tahoma" charset="0"/>
              </a:rPr>
              <a:t>, D. L. (2005), “Atlantic Ocean forcing of North American and European summer climate,” </a:t>
            </a:r>
            <a:r>
              <a:rPr lang="en-US" altLang="zh-CN" sz="1100" b="1" i="1" dirty="0">
                <a:latin typeface="Tahoma" charset="0"/>
                <a:ea typeface="Tahoma" charset="0"/>
                <a:cs typeface="Tahoma" charset="0"/>
              </a:rPr>
              <a:t>Science</a:t>
            </a:r>
            <a:r>
              <a:rPr lang="en-US" altLang="zh-CN" sz="1100" dirty="0">
                <a:latin typeface="Tahoma" charset="0"/>
                <a:ea typeface="Tahoma" charset="0"/>
                <a:cs typeface="Tahoma" charset="0"/>
              </a:rPr>
              <a:t>, 309(5731), 115–118. </a:t>
            </a:r>
          </a:p>
        </p:txBody>
      </p:sp>
      <p:sp>
        <p:nvSpPr>
          <p:cNvPr id="19" name="矩形 14"/>
          <p:cNvSpPr/>
          <p:nvPr/>
        </p:nvSpPr>
        <p:spPr>
          <a:xfrm>
            <a:off x="162615" y="6363787"/>
            <a:ext cx="415498" cy="261610"/>
          </a:xfrm>
          <a:prstGeom prst="rect">
            <a:avLst/>
          </a:prstGeom>
        </p:spPr>
        <p:txBody>
          <a:bodyPr wrap="none">
            <a:spAutoFit/>
          </a:bodyPr>
          <a:lstStyle/>
          <a:p>
            <a:r>
              <a:rPr lang="en-US" altLang="zh-CN" sz="1100" dirty="0">
                <a:latin typeface="Tahoma" charset="0"/>
                <a:ea typeface="Tahoma" charset="0"/>
                <a:cs typeface="Tahoma" charset="0"/>
              </a:rPr>
              <a:t>[1] </a:t>
            </a:r>
            <a:endParaRPr lang="zh-CN" altLang="en-US" sz="1100" dirty="0">
              <a:latin typeface="Tahoma" charset="0"/>
              <a:ea typeface="Tahoma" charset="0"/>
              <a:cs typeface="Tahoma" charset="0"/>
            </a:endParaRPr>
          </a:p>
        </p:txBody>
      </p:sp>
      <p:pic>
        <p:nvPicPr>
          <p:cNvPr id="20" name="图片 19"/>
          <p:cNvPicPr>
            <a:picLocks noChangeAspect="1"/>
          </p:cNvPicPr>
          <p:nvPr/>
        </p:nvPicPr>
        <p:blipFill>
          <a:blip r:embed="rId3"/>
          <a:stretch>
            <a:fillRect/>
          </a:stretch>
        </p:blipFill>
        <p:spPr>
          <a:xfrm>
            <a:off x="0" y="1302580"/>
            <a:ext cx="4515917" cy="4522692"/>
          </a:xfrm>
          <a:prstGeom prst="rect">
            <a:avLst/>
          </a:prstGeom>
        </p:spPr>
      </p:pic>
    </p:spTree>
    <p:extLst>
      <p:ext uri="{BB962C8B-B14F-4D97-AF65-F5344CB8AC3E}">
        <p14:creationId xmlns:p14="http://schemas.microsoft.com/office/powerpoint/2010/main" val="1491995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altLang="zh-CN" sz="3200" dirty="0">
                <a:latin typeface="Times New Roman" charset="0"/>
                <a:ea typeface="Times New Roman" charset="0"/>
                <a:cs typeface="Times New Roman" charset="0"/>
              </a:rPr>
              <a:t>Sequential Inference Framework</a:t>
            </a:r>
            <a:endParaRPr lang="en-US" sz="3200" dirty="0"/>
          </a:p>
        </p:txBody>
      </p:sp>
      <p:sp>
        <p:nvSpPr>
          <p:cNvPr id="11" name="矩形 2"/>
          <p:cNvSpPr/>
          <p:nvPr/>
        </p:nvSpPr>
        <p:spPr>
          <a:xfrm>
            <a:off x="382015" y="835403"/>
            <a:ext cx="8480899" cy="2646878"/>
          </a:xfrm>
          <a:prstGeom prst="rect">
            <a:avLst/>
          </a:prstGeom>
        </p:spPr>
        <p:txBody>
          <a:bodyPr wrap="square">
            <a:spAutoFit/>
          </a:bodyPr>
          <a:lstStyle/>
          <a:p>
            <a:pPr marL="285750" indent="-285750">
              <a:buFont typeface="Wingdings" charset="2"/>
              <a:buChar char="q"/>
            </a:pPr>
            <a:r>
              <a:rPr lang="en-US" altLang="zh-CN" dirty="0" smtClean="0">
                <a:latin typeface="Times New Roman" charset="0"/>
                <a:ea typeface="Times New Roman" charset="0"/>
                <a:cs typeface="Times New Roman" charset="0"/>
              </a:rPr>
              <a:t>Our sequential </a:t>
            </a:r>
            <a:r>
              <a:rPr lang="en-US" altLang="zh-CN" dirty="0">
                <a:latin typeface="Times New Roman" charset="0"/>
                <a:ea typeface="Times New Roman" charset="0"/>
                <a:cs typeface="Times New Roman" charset="0"/>
              </a:rPr>
              <a:t>inference framework </a:t>
            </a:r>
            <a:r>
              <a:rPr lang="en-US" altLang="zh-CN" dirty="0" smtClean="0">
                <a:latin typeface="Times New Roman" charset="0"/>
                <a:ea typeface="Times New Roman" charset="0"/>
                <a:cs typeface="Times New Roman" charset="0"/>
              </a:rPr>
              <a:t>enables </a:t>
            </a:r>
            <a:r>
              <a:rPr lang="en-US" dirty="0" smtClean="0">
                <a:latin typeface="Times New Roman" charset="0"/>
                <a:ea typeface="Times New Roman" charset="0"/>
                <a:cs typeface="Times New Roman" charset="0"/>
              </a:rPr>
              <a:t>fast computation</a:t>
            </a:r>
            <a:r>
              <a:rPr lang="zh-CN" altLang="en-US" dirty="0" smtClean="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and accurate modeling of a wide range of vector time series</a:t>
            </a:r>
          </a:p>
          <a:p>
            <a:pPr marL="285750" indent="-285750">
              <a:buFont typeface="Wingdings" charset="2"/>
              <a:buChar char="q"/>
            </a:pPr>
            <a:endParaRPr lang="en-US" altLang="zh-CN" dirty="0" smtClean="0">
              <a:latin typeface="Times New Roman" charset="0"/>
              <a:ea typeface="Times New Roman" charset="0"/>
              <a:cs typeface="Times New Roman" charset="0"/>
            </a:endParaRPr>
          </a:p>
          <a:p>
            <a:pPr marL="742950" lvl="1" indent="-285750">
              <a:buFont typeface="Wingdings" charset="2"/>
              <a:buChar char="Ø"/>
            </a:pPr>
            <a:r>
              <a:rPr lang="en-US" altLang="zh-CN" sz="1600" dirty="0" smtClean="0">
                <a:latin typeface="Times New Roman" charset="0"/>
                <a:ea typeface="Times New Roman" charset="0"/>
                <a:cs typeface="Times New Roman" charset="0"/>
              </a:rPr>
              <a:t>A multi-dimensional function basis is used to approximate any continuous function</a:t>
            </a:r>
          </a:p>
          <a:p>
            <a:pPr marL="742950" lvl="1" indent="-285750">
              <a:buFont typeface="Wingdings" charset="2"/>
              <a:buChar char="Ø"/>
            </a:pPr>
            <a:endParaRPr lang="en-US" altLang="zh-CN" sz="1600" dirty="0">
              <a:latin typeface="Times New Roman" charset="0"/>
              <a:ea typeface="Times New Roman" charset="0"/>
              <a:cs typeface="Times New Roman" charset="0"/>
            </a:endParaRPr>
          </a:p>
          <a:p>
            <a:pPr marL="742950" lvl="1" indent="-285750">
              <a:buFont typeface="Wingdings" charset="2"/>
              <a:buChar char="Ø"/>
            </a:pPr>
            <a:r>
              <a:rPr lang="en-US" altLang="zh-CN" sz="1600" dirty="0" smtClean="0">
                <a:latin typeface="Times New Roman" charset="0"/>
                <a:ea typeface="Times New Roman" charset="0"/>
                <a:cs typeface="Times New Roman" charset="0"/>
              </a:rPr>
              <a:t>Our algorithm consists of an adaptation engine (introduced based on the update of relevant parameters and continuous monitoring of prediction errors)</a:t>
            </a:r>
          </a:p>
          <a:p>
            <a:pPr marL="742950" lvl="1" indent="-285750">
              <a:buFont typeface="Wingdings" charset="2"/>
              <a:buChar char="Ø"/>
            </a:pPr>
            <a:endParaRPr lang="en-US" altLang="zh-CN" sz="1600" dirty="0" smtClean="0">
              <a:latin typeface="Times New Roman" charset="0"/>
              <a:ea typeface="Times New Roman" charset="0"/>
              <a:cs typeface="Times New Roman" charset="0"/>
            </a:endParaRPr>
          </a:p>
          <a:p>
            <a:pPr marL="742950" lvl="1" indent="-285750">
              <a:buFont typeface="Wingdings" charset="2"/>
              <a:buChar char="Ø"/>
            </a:pPr>
            <a:r>
              <a:rPr lang="en-US" sz="1600" dirty="0" smtClean="0">
                <a:latin typeface="Times New Roman" charset="0"/>
                <a:ea typeface="Times New Roman" charset="0"/>
                <a:cs typeface="Times New Roman" charset="0"/>
              </a:rPr>
              <a:t>Our theoretical analysis guarantees the convergence of the algorithm under stationary data generating processes assumption</a:t>
            </a:r>
            <a:endParaRPr lang="en-US" altLang="zh-CN" dirty="0" smtClean="0">
              <a:latin typeface="Times New Roman" charset="0"/>
              <a:ea typeface="Times New Roman" charset="0"/>
              <a:cs typeface="Times New Roman" charset="0"/>
            </a:endParaRPr>
          </a:p>
        </p:txBody>
      </p:sp>
      <p:sp>
        <p:nvSpPr>
          <p:cNvPr id="12" name="Slide Number Placeholder 1"/>
          <p:cNvSpPr>
            <a:spLocks noGrp="1"/>
          </p:cNvSpPr>
          <p:nvPr>
            <p:ph type="sldNum" sz="quarter" idx="11"/>
          </p:nvPr>
        </p:nvSpPr>
        <p:spPr>
          <a:xfrm>
            <a:off x="6457950" y="6439475"/>
            <a:ext cx="2057400" cy="365125"/>
          </a:xfrm>
        </p:spPr>
        <p:txBody>
          <a:bodyPr/>
          <a:lstStyle/>
          <a:p>
            <a:pPr>
              <a:defRPr/>
            </a:pPr>
            <a:r>
              <a:rPr lang="en-US" dirty="0">
                <a:latin typeface="Tahoma" charset="0"/>
                <a:ea typeface="Tahoma" charset="0"/>
                <a:cs typeface="Tahoma" charset="0"/>
              </a:rPr>
              <a:t>5</a:t>
            </a:r>
          </a:p>
        </p:txBody>
      </p:sp>
    </p:spTree>
    <p:extLst>
      <p:ext uri="{BB962C8B-B14F-4D97-AF65-F5344CB8AC3E}">
        <p14:creationId xmlns:p14="http://schemas.microsoft.com/office/powerpoint/2010/main" val="582979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6080" y="981376"/>
                <a:ext cx="8676640" cy="1212511"/>
              </a:xfrm>
              <a:prstGeom prst="rect">
                <a:avLst/>
              </a:prstGeom>
              <a:noFill/>
            </p:spPr>
            <p:txBody>
              <a:bodyPr wrap="square" rtlCol="0">
                <a:spAutoFit/>
              </a:bodyPr>
              <a:lstStyle/>
              <a:p>
                <a:pPr marL="285750" indent="-285750">
                  <a:buFont typeface="Wingdings" charset="2"/>
                  <a:buChar char="q"/>
                </a:pPr>
                <a:r>
                  <a:rPr lang="en-US" dirty="0" smtClean="0">
                    <a:latin typeface="Times New Roman" charset="0"/>
                    <a:ea typeface="Times New Roman" charset="0"/>
                    <a:cs typeface="Times New Roman" charset="0"/>
                  </a:rPr>
                  <a:t>An illustration: to </a:t>
                </a:r>
                <a:r>
                  <a:rPr lang="en-US" altLang="zh-CN" dirty="0">
                    <a:latin typeface="Times New Roman" charset="0"/>
                    <a:ea typeface="Times New Roman" charset="0"/>
                    <a:cs typeface="Times New Roman" charset="0"/>
                  </a:rPr>
                  <a:t>sequentially </a:t>
                </a:r>
                <a:r>
                  <a:rPr lang="en-US" dirty="0" smtClean="0">
                    <a:latin typeface="Times New Roman" charset="0"/>
                    <a:ea typeface="Times New Roman" charset="0"/>
                    <a:cs typeface="Times New Roman" charset="0"/>
                  </a:rPr>
                  <a:t>model </a:t>
                </a:r>
                <a14:m>
                  <m:oMath xmlns:m="http://schemas.openxmlformats.org/officeDocument/2006/math">
                    <m:sSub>
                      <m:sSubPr>
                        <m:ctrlPr>
                          <a:rPr lang="en-US" i="1" dirty="0">
                            <a:latin typeface="Cambria Math" panose="02040503050406030204" pitchFamily="18" charset="0"/>
                            <a:ea typeface="Times New Roman" charset="0"/>
                            <a:cs typeface="Times New Roman" charset="0"/>
                          </a:rPr>
                        </m:ctrlPr>
                      </m:sSubPr>
                      <m:e>
                        <m:r>
                          <a:rPr lang="en-US" i="1" dirty="0">
                            <a:latin typeface="Cambria Math" charset="0"/>
                            <a:ea typeface="Times New Roman" charset="0"/>
                            <a:cs typeface="Times New Roman" charset="0"/>
                          </a:rPr>
                          <m:t>𝑋</m:t>
                        </m:r>
                      </m:e>
                      <m:sub>
                        <m:r>
                          <a:rPr lang="en-US" b="0" i="1" dirty="0" smtClean="0">
                            <a:latin typeface="Cambria Math" charset="0"/>
                            <a:ea typeface="Times New Roman" charset="0"/>
                            <a:cs typeface="Times New Roman" charset="0"/>
                          </a:rPr>
                          <m:t>2</m:t>
                        </m:r>
                        <m:r>
                          <a:rPr lang="en-US" i="1" dirty="0">
                            <a:latin typeface="Cambria Math" charset="0"/>
                            <a:ea typeface="Times New Roman" charset="0"/>
                            <a:cs typeface="Times New Roman" charset="0"/>
                          </a:rPr>
                          <m:t>,</m:t>
                        </m:r>
                        <m:r>
                          <a:rPr lang="en-US" b="0" i="1" dirty="0" smtClean="0">
                            <a:latin typeface="Cambria Math" charset="0"/>
                            <a:ea typeface="Times New Roman" charset="0"/>
                            <a:cs typeface="Times New Roman" charset="0"/>
                          </a:rPr>
                          <m:t>𝑛</m:t>
                        </m:r>
                      </m:sub>
                    </m:sSub>
                  </m:oMath>
                </a14:m>
                <a:r>
                  <a:rPr lang="en-US" dirty="0" smtClean="0">
                    <a:latin typeface="Times New Roman" charset="0"/>
                    <a:ea typeface="Times New Roman" charset="0"/>
                    <a:cs typeface="Times New Roman" charset="0"/>
                  </a:rPr>
                  <a:t> as a </a:t>
                </a:r>
                <a:r>
                  <a:rPr lang="en-US" dirty="0">
                    <a:latin typeface="Times New Roman" charset="0"/>
                    <a:ea typeface="Times New Roman" charset="0"/>
                    <a:cs typeface="Times New Roman" charset="0"/>
                  </a:rPr>
                  <a:t>nonlinear </a:t>
                </a:r>
                <a:r>
                  <a:rPr lang="en-US" dirty="0" smtClean="0">
                    <a:latin typeface="Times New Roman" charset="0"/>
                    <a:ea typeface="Times New Roman" charset="0"/>
                    <a:cs typeface="Times New Roman" charset="0"/>
                  </a:rPr>
                  <a:t>function of </a:t>
                </a:r>
                <a14:m>
                  <m:oMath xmlns:m="http://schemas.openxmlformats.org/officeDocument/2006/math">
                    <m:sSub>
                      <m:sSubPr>
                        <m:ctrlPr>
                          <a:rPr lang="en-US" i="1" dirty="0">
                            <a:latin typeface="Cambria Math" panose="02040503050406030204" pitchFamily="18" charset="0"/>
                            <a:ea typeface="Times New Roman" charset="0"/>
                            <a:cs typeface="Times New Roman" charset="0"/>
                          </a:rPr>
                        </m:ctrlPr>
                      </m:sSubPr>
                      <m:e>
                        <m:r>
                          <a:rPr lang="en-US" i="1" dirty="0">
                            <a:latin typeface="Cambria Math" charset="0"/>
                            <a:ea typeface="Times New Roman" charset="0"/>
                            <a:cs typeface="Times New Roman" charset="0"/>
                          </a:rPr>
                          <m:t>𝑋</m:t>
                        </m:r>
                      </m:e>
                      <m:sub>
                        <m:r>
                          <a:rPr lang="en-US" b="0" i="1" dirty="0" smtClean="0">
                            <a:latin typeface="Cambria Math" charset="0"/>
                            <a:ea typeface="Times New Roman" charset="0"/>
                            <a:cs typeface="Times New Roman" charset="0"/>
                          </a:rPr>
                          <m:t>1</m:t>
                        </m:r>
                        <m:r>
                          <a:rPr lang="en-US" i="1" dirty="0">
                            <a:latin typeface="Cambria Math" charset="0"/>
                            <a:ea typeface="Times New Roman" charset="0"/>
                            <a:cs typeface="Times New Roman" charset="0"/>
                          </a:rPr>
                          <m:t>,</m:t>
                        </m:r>
                        <m:r>
                          <a:rPr lang="en-US" i="1" dirty="0">
                            <a:latin typeface="Cambria Math" charset="0"/>
                            <a:ea typeface="Times New Roman" charset="0"/>
                            <a:cs typeface="Times New Roman" charset="0"/>
                          </a:rPr>
                          <m:t>𝑛</m:t>
                        </m:r>
                        <m:r>
                          <a:rPr lang="en-US" b="0" i="1" dirty="0" smtClean="0">
                            <a:latin typeface="Cambria Math" charset="0"/>
                            <a:ea typeface="Times New Roman" charset="0"/>
                            <a:cs typeface="Times New Roman" charset="0"/>
                          </a:rPr>
                          <m:t>−1</m:t>
                        </m:r>
                      </m:sub>
                    </m:sSub>
                    <m:r>
                      <a:rPr lang="en-US" b="0" i="1" dirty="0" smtClean="0">
                        <a:latin typeface="Cambria Math" charset="0"/>
                        <a:ea typeface="Times New Roman" charset="0"/>
                        <a:cs typeface="Times New Roman" charset="0"/>
                      </a:rPr>
                      <m:t>,…,</m:t>
                    </m:r>
                    <m:sSub>
                      <m:sSubPr>
                        <m:ctrlPr>
                          <a:rPr lang="en-US" i="1" dirty="0">
                            <a:latin typeface="Cambria Math" panose="02040503050406030204" pitchFamily="18" charset="0"/>
                            <a:ea typeface="Times New Roman" charset="0"/>
                            <a:cs typeface="Times New Roman" charset="0"/>
                          </a:rPr>
                        </m:ctrlPr>
                      </m:sSubPr>
                      <m:e>
                        <m:r>
                          <a:rPr lang="en-US" i="1" dirty="0">
                            <a:latin typeface="Cambria Math" charset="0"/>
                            <a:ea typeface="Times New Roman" charset="0"/>
                            <a:cs typeface="Times New Roman" charset="0"/>
                          </a:rPr>
                          <m:t>𝑋</m:t>
                        </m:r>
                      </m:e>
                      <m:sub>
                        <m:r>
                          <a:rPr lang="en-US" i="1" dirty="0">
                            <a:latin typeface="Cambria Math" charset="0"/>
                            <a:ea typeface="Times New Roman" charset="0"/>
                            <a:cs typeface="Times New Roman" charset="0"/>
                          </a:rPr>
                          <m:t>1,</m:t>
                        </m:r>
                        <m:r>
                          <a:rPr lang="en-US" i="1" dirty="0">
                            <a:latin typeface="Cambria Math" charset="0"/>
                            <a:ea typeface="Times New Roman" charset="0"/>
                            <a:cs typeface="Times New Roman" charset="0"/>
                          </a:rPr>
                          <m:t>𝑛</m:t>
                        </m:r>
                        <m:r>
                          <a:rPr lang="en-US" i="1" dirty="0">
                            <a:latin typeface="Cambria Math" charset="0"/>
                            <a:ea typeface="Times New Roman" charset="0"/>
                            <a:cs typeface="Times New Roman" charset="0"/>
                          </a:rPr>
                          <m:t>−8</m:t>
                        </m:r>
                      </m:sub>
                    </m:sSub>
                  </m:oMath>
                </a14:m>
                <a:r>
                  <a:rPr lang="en-US" altLang="zh-CN" dirty="0" smtClean="0">
                    <a:latin typeface="Times New Roman" charset="0"/>
                    <a:ea typeface="Times New Roman" charset="0"/>
                    <a:cs typeface="Times New Roman" charset="0"/>
                  </a:rPr>
                  <a:t> (indexed by </a:t>
                </a:r>
                <a:r>
                  <a:rPr lang="en-US" dirty="0" smtClean="0">
                    <a:latin typeface="Times New Roman" charset="0"/>
                    <a:ea typeface="Times New Roman" charset="0"/>
                    <a:cs typeface="Times New Roman" charset="0"/>
                  </a:rPr>
                  <a:t>1-8 in the video)</a:t>
                </a:r>
              </a:p>
              <a:p>
                <a:pPr marL="285750" indent="-285750">
                  <a:buFont typeface="Arial" panose="020B0604020202020204" pitchFamily="34" charset="0"/>
                  <a:buChar char="•"/>
                </a:pPr>
                <a:endParaRPr lang="en-US" dirty="0">
                  <a:latin typeface="Times New Roman" charset="0"/>
                  <a:ea typeface="Times New Roman" charset="0"/>
                  <a:cs typeface="Times New Roman" charset="0"/>
                </a:endParaRPr>
              </a:p>
              <a:p>
                <a:pPr marL="285750" indent="-285750">
                  <a:buFont typeface="Arial" panose="020B0604020202020204" pitchFamily="34" charset="0"/>
                  <a:buChar char="•"/>
                </a:pPr>
                <a:endParaRPr lang="en-US" dirty="0" smtClean="0">
                  <a:latin typeface="Times New Roman" charset="0"/>
                  <a:ea typeface="Times New Roman" charset="0"/>
                  <a:cs typeface="Times New Roman"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6080" y="981376"/>
                <a:ext cx="8676640" cy="1212511"/>
              </a:xfrm>
              <a:prstGeom prst="rect">
                <a:avLst/>
              </a:prstGeom>
              <a:blipFill rotWithShape="0">
                <a:blip r:embed="rId4"/>
                <a:stretch>
                  <a:fillRect l="-421" t="-3015"/>
                </a:stretch>
              </a:blipFill>
            </p:spPr>
            <p:txBody>
              <a:bodyPr/>
              <a:lstStyle/>
              <a:p>
                <a:r>
                  <a:rPr lang="en-US">
                    <a:noFill/>
                  </a:rPr>
                  <a:t> </a:t>
                </a:r>
              </a:p>
            </p:txBody>
          </p:sp>
        </mc:Fallback>
      </mc:AlternateContent>
      <p:sp>
        <p:nvSpPr>
          <p:cNvPr id="3" name="Title 2"/>
          <p:cNvSpPr>
            <a:spLocks noGrp="1"/>
          </p:cNvSpPr>
          <p:nvPr>
            <p:ph type="ctrTitle"/>
          </p:nvPr>
        </p:nvSpPr>
        <p:spPr/>
        <p:txBody>
          <a:bodyPr>
            <a:normAutofit/>
          </a:bodyPr>
          <a:lstStyle/>
          <a:p>
            <a:r>
              <a:rPr lang="en-US" altLang="zh-CN" sz="3200" dirty="0">
                <a:latin typeface="Times New Roman" charset="0"/>
                <a:ea typeface="Times New Roman" charset="0"/>
                <a:cs typeface="Times New Roman" charset="0"/>
              </a:rPr>
              <a:t>Sequential Inference Framework</a:t>
            </a:r>
            <a:endParaRPr lang="en-US" sz="3200" dirty="0"/>
          </a:p>
        </p:txBody>
      </p:sp>
      <p:pic>
        <p:nvPicPr>
          <p:cNvPr id="5" name="图片 4"/>
          <p:cNvPicPr>
            <a:picLocks noChangeAspect="1"/>
          </p:cNvPicPr>
          <p:nvPr/>
        </p:nvPicPr>
        <p:blipFill>
          <a:blip r:embed="rId5"/>
          <a:stretch>
            <a:fillRect/>
          </a:stretch>
        </p:blipFill>
        <p:spPr>
          <a:xfrm>
            <a:off x="1611206" y="2030049"/>
            <a:ext cx="6229044" cy="335739"/>
          </a:xfrm>
          <a:prstGeom prst="rect">
            <a:avLst/>
          </a:prstGeom>
        </p:spPr>
      </p:pic>
      <p:pic>
        <p:nvPicPr>
          <p:cNvPr id="8" name="图片 7"/>
          <p:cNvPicPr>
            <a:picLocks noChangeAspect="1"/>
          </p:cNvPicPr>
          <p:nvPr/>
        </p:nvPicPr>
        <p:blipFill>
          <a:blip r:embed="rId6"/>
          <a:stretch>
            <a:fillRect/>
          </a:stretch>
        </p:blipFill>
        <p:spPr>
          <a:xfrm>
            <a:off x="1578548" y="1697068"/>
            <a:ext cx="6229044" cy="395012"/>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1625446" y="2315607"/>
                <a:ext cx="3888968" cy="542071"/>
              </a:xfrm>
              <a:prstGeom prst="rect">
                <a:avLst/>
              </a:prstGeom>
              <a:noFill/>
            </p:spPr>
            <p:txBody>
              <a:bodyPr wrap="square" rtlCol="0">
                <a:spAutoFit/>
              </a:bodyPr>
              <a:lstStyle/>
              <a:p>
                <a14:m>
                  <m:oMath xmlns:m="http://schemas.openxmlformats.org/officeDocument/2006/math">
                    <m:sSub>
                      <m:sSubPr>
                        <m:ctrlPr>
                          <a:rPr lang="zh-CN" altLang="zh-CN" sz="1400" i="1" smtClean="0">
                            <a:latin typeface="Cambria Math" panose="02040503050406030204" pitchFamily="18" charset="0"/>
                            <a:ea typeface="Times New Roman" charset="0"/>
                            <a:cs typeface="Times New Roman" charset="0"/>
                          </a:rPr>
                        </m:ctrlPr>
                      </m:sSubPr>
                      <m:e>
                        <m:r>
                          <a:rPr lang="en-US" altLang="zh-CN" sz="1400" i="1">
                            <a:latin typeface="Cambria Math" charset="0"/>
                            <a:ea typeface="Times New Roman" charset="0"/>
                            <a:cs typeface="Times New Roman" charset="0"/>
                          </a:rPr>
                          <m:t>𝜀</m:t>
                        </m:r>
                      </m:e>
                      <m:sub>
                        <m:r>
                          <a:rPr lang="en-US" altLang="zh-CN" sz="1400" i="1">
                            <a:latin typeface="Cambria Math" charset="0"/>
                            <a:ea typeface="Times New Roman" charset="0"/>
                            <a:cs typeface="Times New Roman" charset="0"/>
                          </a:rPr>
                          <m:t>1,</m:t>
                        </m:r>
                        <m:r>
                          <a:rPr lang="en-US" altLang="zh-CN" sz="1400" i="1">
                            <a:latin typeface="Cambria Math" charset="0"/>
                            <a:ea typeface="Times New Roman" charset="0"/>
                            <a:cs typeface="Times New Roman" charset="0"/>
                          </a:rPr>
                          <m:t>𝑛</m:t>
                        </m:r>
                      </m:sub>
                    </m:sSub>
                  </m:oMath>
                </a14:m>
                <a:r>
                  <a:rPr lang="en-US" altLang="zh-CN" sz="1400" dirty="0" smtClean="0">
                    <a:effectLst/>
                    <a:latin typeface="Times New Roman" charset="0"/>
                    <a:ea typeface="Times New Roman" charset="0"/>
                    <a:cs typeface="Times New Roman" charset="0"/>
                  </a:rPr>
                  <a:t> and </a:t>
                </a:r>
                <a14:m>
                  <m:oMath xmlns:m="http://schemas.openxmlformats.org/officeDocument/2006/math">
                    <m:sSub>
                      <m:sSubPr>
                        <m:ctrlPr>
                          <a:rPr lang="zh-CN" altLang="zh-CN" sz="1400" i="1">
                            <a:latin typeface="Cambria Math" panose="02040503050406030204" pitchFamily="18" charset="0"/>
                            <a:ea typeface="Times New Roman" charset="0"/>
                            <a:cs typeface="Times New Roman" charset="0"/>
                          </a:rPr>
                        </m:ctrlPr>
                      </m:sSubPr>
                      <m:e>
                        <m:r>
                          <a:rPr lang="en-US" altLang="zh-CN" sz="1400" i="1">
                            <a:latin typeface="Cambria Math" charset="0"/>
                            <a:ea typeface="Times New Roman" charset="0"/>
                            <a:cs typeface="Times New Roman" charset="0"/>
                          </a:rPr>
                          <m:t>𝜀</m:t>
                        </m:r>
                      </m:e>
                      <m:sub>
                        <m:r>
                          <a:rPr lang="en-US" altLang="zh-CN" sz="1400" b="0" i="1" smtClean="0">
                            <a:latin typeface="Cambria Math" charset="0"/>
                            <a:ea typeface="Times New Roman" charset="0"/>
                            <a:cs typeface="Times New Roman" charset="0"/>
                          </a:rPr>
                          <m:t>2</m:t>
                        </m:r>
                        <m:r>
                          <a:rPr lang="en-US" altLang="zh-CN" sz="1400" i="1">
                            <a:latin typeface="Cambria Math" charset="0"/>
                            <a:ea typeface="Times New Roman" charset="0"/>
                            <a:cs typeface="Times New Roman" charset="0"/>
                          </a:rPr>
                          <m:t>,</m:t>
                        </m:r>
                        <m:r>
                          <a:rPr lang="en-US" altLang="zh-CN" sz="1400" i="1">
                            <a:latin typeface="Cambria Math" charset="0"/>
                            <a:ea typeface="Times New Roman" charset="0"/>
                            <a:cs typeface="Times New Roman" charset="0"/>
                          </a:rPr>
                          <m:t>𝑛</m:t>
                        </m:r>
                      </m:sub>
                    </m:sSub>
                  </m:oMath>
                </a14:m>
                <a:r>
                  <a:rPr lang="en-US" altLang="zh-CN" sz="1400" dirty="0" smtClean="0">
                    <a:effectLst/>
                    <a:latin typeface="Times New Roman" charset="0"/>
                    <a:ea typeface="Times New Roman" charset="0"/>
                    <a:cs typeface="Times New Roman" charset="0"/>
                  </a:rPr>
                  <a:t> are </a:t>
                </a:r>
                <a:r>
                  <a:rPr lang="en-US" altLang="zh-CN" sz="1400" dirty="0" err="1" smtClean="0">
                    <a:effectLst/>
                    <a:latin typeface="Times New Roman" charset="0"/>
                    <a:ea typeface="Times New Roman" charset="0"/>
                    <a:cs typeface="Times New Roman" charset="0"/>
                  </a:rPr>
                  <a:t>i.i.d</a:t>
                </a:r>
                <a:r>
                  <a:rPr lang="en-US" altLang="zh-CN" sz="1400" dirty="0" smtClean="0">
                    <a:effectLst/>
                    <a:latin typeface="Times New Roman" charset="0"/>
                    <a:ea typeface="Times New Roman" charset="0"/>
                    <a:cs typeface="Times New Roman" charset="0"/>
                  </a:rPr>
                  <a:t>. standard Gaussian noises, </a:t>
                </a:r>
                <a14:m>
                  <m:oMath xmlns:m="http://schemas.openxmlformats.org/officeDocument/2006/math">
                    <m:sSub>
                      <m:sSubPr>
                        <m:ctrlPr>
                          <a:rPr lang="en-US" altLang="zh-CN" sz="1400" b="0" i="1" smtClean="0">
                            <a:latin typeface="Cambria Math" panose="02040503050406030204" pitchFamily="18" charset="0"/>
                            <a:ea typeface="Times New Roman" charset="0"/>
                            <a:cs typeface="Times New Roman" charset="0"/>
                          </a:rPr>
                        </m:ctrlPr>
                      </m:sSubPr>
                      <m:e>
                        <m:r>
                          <a:rPr lang="en-US" altLang="zh-CN" sz="1400" b="0" i="1" smtClean="0">
                            <a:latin typeface="Cambria Math" charset="0"/>
                            <a:ea typeface="Times New Roman" charset="0"/>
                            <a:cs typeface="Times New Roman" charset="0"/>
                          </a:rPr>
                          <m:t>𝑢</m:t>
                        </m:r>
                      </m:e>
                      <m:sub>
                        <m:r>
                          <a:rPr lang="en-US" altLang="zh-CN" sz="1400" b="0" i="1" smtClean="0">
                            <a:latin typeface="Cambria Math" charset="0"/>
                            <a:ea typeface="Times New Roman" charset="0"/>
                            <a:cs typeface="Times New Roman" charset="0"/>
                          </a:rPr>
                          <m:t>1,</m:t>
                        </m:r>
                        <m:r>
                          <a:rPr lang="en-US" altLang="zh-CN" sz="1400" b="0" i="1" smtClean="0">
                            <a:latin typeface="Cambria Math" charset="0"/>
                            <a:ea typeface="Times New Roman" charset="0"/>
                            <a:cs typeface="Times New Roman" charset="0"/>
                          </a:rPr>
                          <m:t>𝑛</m:t>
                        </m:r>
                      </m:sub>
                    </m:sSub>
                  </m:oMath>
                </a14:m>
                <a:r>
                  <a:rPr lang="en-US" altLang="zh-CN" sz="1400" dirty="0" smtClean="0">
                    <a:effectLst/>
                    <a:latin typeface="Times New Roman" charset="0"/>
                    <a:ea typeface="Times New Roman" charset="0"/>
                    <a:cs typeface="Times New Roman" charset="0"/>
                  </a:rPr>
                  <a:t> are </a:t>
                </a:r>
                <a:r>
                  <a:rPr lang="en-US" altLang="zh-CN" sz="1400" dirty="0" err="1" smtClean="0">
                    <a:effectLst/>
                    <a:latin typeface="Times New Roman" charset="0"/>
                    <a:ea typeface="Times New Roman" charset="0"/>
                    <a:cs typeface="Times New Roman" charset="0"/>
                  </a:rPr>
                  <a:t>i.i.d</a:t>
                </a:r>
                <a:r>
                  <a:rPr lang="en-US" altLang="zh-CN" sz="1400" dirty="0" smtClean="0">
                    <a:effectLst/>
                    <a:latin typeface="Times New Roman" charset="0"/>
                    <a:ea typeface="Times New Roman" charset="0"/>
                    <a:cs typeface="Times New Roman" charset="0"/>
                  </a:rPr>
                  <a:t>. uniform on [-1,1] </a:t>
                </a:r>
                <a:endParaRPr kumimoji="1" lang="zh-CN" altLang="en-US" sz="1400" dirty="0">
                  <a:latin typeface="Times New Roman" charset="0"/>
                  <a:ea typeface="Times New Roman" charset="0"/>
                  <a:cs typeface="Times New Roman"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625446" y="2315607"/>
                <a:ext cx="3888968" cy="542071"/>
              </a:xfrm>
              <a:prstGeom prst="rect">
                <a:avLst/>
              </a:prstGeom>
              <a:blipFill rotWithShape="0">
                <a:blip r:embed="rId7"/>
                <a:stretch>
                  <a:fillRect t="-2247" b="-7865"/>
                </a:stretch>
              </a:blipFill>
            </p:spPr>
            <p:txBody>
              <a:bodyPr/>
              <a:lstStyle/>
              <a:p>
                <a:r>
                  <a:rPr lang="en-US">
                    <a:noFill/>
                  </a:rPr>
                  <a:t> </a:t>
                </a:r>
              </a:p>
            </p:txBody>
          </p:sp>
        </mc:Fallback>
      </mc:AlternateContent>
      <p:sp>
        <p:nvSpPr>
          <p:cNvPr id="4" name="Rectangle 3"/>
          <p:cNvSpPr/>
          <p:nvPr/>
        </p:nvSpPr>
        <p:spPr>
          <a:xfrm>
            <a:off x="389568" y="1711850"/>
            <a:ext cx="1188980" cy="338554"/>
          </a:xfrm>
          <a:prstGeom prst="rect">
            <a:avLst/>
          </a:prstGeom>
        </p:spPr>
        <p:txBody>
          <a:bodyPr wrap="none">
            <a:spAutoFit/>
          </a:bodyPr>
          <a:lstStyle/>
          <a:p>
            <a:r>
              <a:rPr lang="en-US" sz="1600" dirty="0" smtClean="0">
                <a:latin typeface="Times New Roman" charset="0"/>
                <a:ea typeface="Times New Roman" charset="0"/>
                <a:cs typeface="Times New Roman" charset="0"/>
              </a:rPr>
              <a:t>True model:</a:t>
            </a:r>
            <a:endParaRPr lang="en-US" sz="1600" dirty="0"/>
          </a:p>
        </p:txBody>
      </p:sp>
      <mc:AlternateContent xmlns:mc="http://schemas.openxmlformats.org/markup-compatibility/2006" xmlns:a14="http://schemas.microsoft.com/office/drawing/2010/main">
        <mc:Choice Requires="a14">
          <p:sp>
            <p:nvSpPr>
              <p:cNvPr id="7" name="Rectangle 6"/>
              <p:cNvSpPr/>
              <p:nvPr/>
            </p:nvSpPr>
            <p:spPr>
              <a:xfrm>
                <a:off x="5372993" y="2969954"/>
                <a:ext cx="3530263" cy="3550203"/>
              </a:xfrm>
              <a:prstGeom prst="rect">
                <a:avLst/>
              </a:prstGeom>
            </p:spPr>
            <p:txBody>
              <a:bodyPr wrap="square">
                <a:spAutoFit/>
              </a:bodyPr>
              <a:lstStyle/>
              <a:p>
                <a:pPr marL="285750" indent="-285750">
                  <a:buFont typeface="Wingdings" charset="2"/>
                  <a:buChar char="v"/>
                </a:pPr>
                <a:r>
                  <a:rPr lang="en-US" sz="1600" dirty="0">
                    <a:latin typeface="Times New Roman" charset="0"/>
                    <a:ea typeface="Times New Roman" charset="0"/>
                    <a:cs typeface="Times New Roman" charset="0"/>
                  </a:rPr>
                  <a:t>Our algorithm quickly produces a nonlinear </a:t>
                </a:r>
                <a:r>
                  <a:rPr lang="en-US" sz="1600" dirty="0" smtClean="0">
                    <a:latin typeface="Times New Roman" charset="0"/>
                    <a:ea typeface="Times New Roman" charset="0"/>
                    <a:cs typeface="Times New Roman" charset="0"/>
                  </a:rPr>
                  <a:t>curve that </a:t>
                </a:r>
                <a:r>
                  <a:rPr lang="en-US" sz="1600" dirty="0">
                    <a:latin typeface="Times New Roman" charset="0"/>
                    <a:ea typeface="Times New Roman" charset="0"/>
                    <a:cs typeface="Times New Roman" charset="0"/>
                  </a:rPr>
                  <a:t>is close to the first data generating model upon </a:t>
                </a:r>
                <a:r>
                  <a:rPr lang="en-US" sz="1600" dirty="0" smtClean="0">
                    <a:latin typeface="Times New Roman" charset="0"/>
                    <a:ea typeface="Times New Roman" charset="0"/>
                    <a:cs typeface="Times New Roman" charset="0"/>
                  </a:rPr>
                  <a:t>n=500</a:t>
                </a:r>
              </a:p>
              <a:p>
                <a:pPr marL="285750" indent="-285750">
                  <a:buFont typeface="Wingdings" charset="2"/>
                  <a:buChar char="v"/>
                </a:pPr>
                <a:endParaRPr lang="en-US" sz="1600" dirty="0">
                  <a:latin typeface="Times New Roman" charset="0"/>
                  <a:ea typeface="Times New Roman" charset="0"/>
                  <a:cs typeface="Times New Roman" charset="0"/>
                </a:endParaRPr>
              </a:p>
              <a:p>
                <a:pPr marL="285750" indent="-285750">
                  <a:buFont typeface="Wingdings" charset="2"/>
                  <a:buChar char="v"/>
                </a:pPr>
                <a:r>
                  <a:rPr lang="en-US" sz="1600" dirty="0" smtClean="0">
                    <a:latin typeface="Times New Roman" charset="0"/>
                    <a:ea typeface="Times New Roman" charset="0"/>
                    <a:cs typeface="Times New Roman" charset="0"/>
                  </a:rPr>
                  <a:t>Then, </a:t>
                </a:r>
                <a:r>
                  <a:rPr lang="en-US" sz="1600" dirty="0">
                    <a:latin typeface="Times New Roman" charset="0"/>
                    <a:ea typeface="Times New Roman" charset="0"/>
                    <a:cs typeface="Times New Roman" charset="0"/>
                  </a:rPr>
                  <a:t>it smartly switches its inference strategy at time n=500, and converges to another true model upon n =</a:t>
                </a:r>
                <a:r>
                  <a:rPr lang="en-US" sz="1600" dirty="0" smtClean="0">
                    <a:latin typeface="Times New Roman" charset="0"/>
                    <a:ea typeface="Times New Roman" charset="0"/>
                    <a:cs typeface="Times New Roman" charset="0"/>
                  </a:rPr>
                  <a:t>1000</a:t>
                </a:r>
              </a:p>
              <a:p>
                <a:pPr marL="285750" indent="-285750">
                  <a:buFont typeface="Wingdings" charset="2"/>
                  <a:buChar char="v"/>
                </a:pPr>
                <a:endParaRPr lang="en-US" sz="1600" dirty="0">
                  <a:latin typeface="Times New Roman" charset="0"/>
                  <a:ea typeface="Times New Roman" charset="0"/>
                  <a:cs typeface="Times New Roman" charset="0"/>
                </a:endParaRPr>
              </a:p>
              <a:p>
                <a:pPr marL="285750" indent="-285750">
                  <a:buFont typeface="Wingdings" charset="2"/>
                  <a:buChar char="v"/>
                </a:pPr>
                <a:r>
                  <a:rPr lang="en-US" sz="1600" dirty="0" smtClean="0">
                    <a:latin typeface="Times New Roman" charset="0"/>
                    <a:ea typeface="Times New Roman" charset="0"/>
                    <a:cs typeface="Times New Roman" charset="0"/>
                  </a:rPr>
                  <a:t>The curves are plotted up to a constant shift (the means of </a:t>
                </a:r>
                <a14:m>
                  <m:oMath xmlns:m="http://schemas.openxmlformats.org/officeDocument/2006/math">
                    <m:sSub>
                      <m:sSubPr>
                        <m:ctrlPr>
                          <a:rPr lang="en-US" sz="1600" i="1" dirty="0">
                            <a:latin typeface="Cambria Math" panose="02040503050406030204" pitchFamily="18" charset="0"/>
                            <a:ea typeface="Times New Roman" charset="0"/>
                            <a:cs typeface="Times New Roman" charset="0"/>
                          </a:rPr>
                        </m:ctrlPr>
                      </m:sSubPr>
                      <m:e>
                        <m:r>
                          <a:rPr lang="en-US" sz="1600" i="1" dirty="0">
                            <a:latin typeface="Cambria Math" charset="0"/>
                            <a:ea typeface="Times New Roman" charset="0"/>
                            <a:cs typeface="Times New Roman" charset="0"/>
                          </a:rPr>
                          <m:t>𝑋</m:t>
                        </m:r>
                      </m:e>
                      <m:sub>
                        <m:r>
                          <a:rPr lang="en-US" sz="1600" i="1" dirty="0">
                            <a:latin typeface="Cambria Math" charset="0"/>
                            <a:ea typeface="Times New Roman" charset="0"/>
                            <a:cs typeface="Times New Roman" charset="0"/>
                          </a:rPr>
                          <m:t>2,</m:t>
                        </m:r>
                        <m:r>
                          <a:rPr lang="en-US" sz="1600" i="1" dirty="0">
                            <a:latin typeface="Cambria Math" charset="0"/>
                            <a:ea typeface="Times New Roman" charset="0"/>
                            <a:cs typeface="Times New Roman" charset="0"/>
                          </a:rPr>
                          <m:t>𝑛</m:t>
                        </m:r>
                      </m:sub>
                    </m:sSub>
                  </m:oMath>
                </a14:m>
                <a:r>
                  <a:rPr lang="en-US" sz="1600" dirty="0" smtClean="0">
                    <a:latin typeface="Times New Roman" charset="0"/>
                    <a:ea typeface="Times New Roman" charset="0"/>
                    <a:cs typeface="Times New Roman" charset="0"/>
                  </a:rPr>
                  <a:t> are </a:t>
                </a:r>
                <a:r>
                  <a:rPr lang="en-US" sz="1600" dirty="0">
                    <a:latin typeface="Times New Roman" charset="0"/>
                    <a:ea typeface="Times New Roman" charset="0"/>
                    <a:cs typeface="Times New Roman" charset="0"/>
                  </a:rPr>
                  <a:t>separately estimated to make the model identifiable)</a:t>
                </a:r>
              </a:p>
            </p:txBody>
          </p:sp>
        </mc:Choice>
        <mc:Fallback xmlns="">
          <p:sp>
            <p:nvSpPr>
              <p:cNvPr id="7" name="Rectangle 6"/>
              <p:cNvSpPr>
                <a:spLocks noRot="1" noChangeAspect="1" noMove="1" noResize="1" noEditPoints="1" noAdjustHandles="1" noChangeArrowheads="1" noChangeShapeType="1" noTextEdit="1"/>
              </p:cNvSpPr>
              <p:nvPr/>
            </p:nvSpPr>
            <p:spPr>
              <a:xfrm>
                <a:off x="5372993" y="2969954"/>
                <a:ext cx="3530263" cy="3550203"/>
              </a:xfrm>
              <a:prstGeom prst="rect">
                <a:avLst/>
              </a:prstGeom>
              <a:blipFill rotWithShape="0">
                <a:blip r:embed="rId8"/>
                <a:stretch>
                  <a:fillRect l="-690" t="-515" r="-1552" b="-1201"/>
                </a:stretch>
              </a:blipFill>
            </p:spPr>
            <p:txBody>
              <a:bodyPr/>
              <a:lstStyle/>
              <a:p>
                <a:r>
                  <a:rPr lang="en-US">
                    <a:noFill/>
                  </a:rPr>
                  <a:t> </a:t>
                </a:r>
              </a:p>
            </p:txBody>
          </p:sp>
        </mc:Fallback>
      </mc:AlternateContent>
      <p:sp>
        <p:nvSpPr>
          <p:cNvPr id="12" name="Slide Number Placeholder 1"/>
          <p:cNvSpPr>
            <a:spLocks noGrp="1"/>
          </p:cNvSpPr>
          <p:nvPr>
            <p:ph type="sldNum" sz="quarter" idx="11"/>
          </p:nvPr>
        </p:nvSpPr>
        <p:spPr>
          <a:xfrm>
            <a:off x="6457950" y="6439475"/>
            <a:ext cx="2057400" cy="365125"/>
          </a:xfrm>
        </p:spPr>
        <p:txBody>
          <a:bodyPr/>
          <a:lstStyle/>
          <a:p>
            <a:pPr>
              <a:defRPr/>
            </a:pPr>
            <a:r>
              <a:rPr lang="en-US" dirty="0">
                <a:latin typeface="Tahoma" charset="0"/>
                <a:ea typeface="Tahoma" charset="0"/>
                <a:cs typeface="Tahoma" charset="0"/>
              </a:rPr>
              <a:t>5</a:t>
            </a:r>
          </a:p>
        </p:txBody>
      </p:sp>
    </p:spTree>
    <p:extLst>
      <p:ext uri="{BB962C8B-B14F-4D97-AF65-F5344CB8AC3E}">
        <p14:creationId xmlns:p14="http://schemas.microsoft.com/office/powerpoint/2010/main" val="489141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3200" dirty="0">
                <a:latin typeface="Times New Roman" charset="0"/>
                <a:ea typeface="Times New Roman" charset="0"/>
                <a:cs typeface="Times New Roman" charset="0"/>
              </a:rPr>
              <a:t>Optimal Prediction of </a:t>
            </a:r>
            <a:r>
              <a:rPr lang="en-US" sz="3200" dirty="0" smtClean="0">
                <a:latin typeface="Times New Roman" charset="0"/>
                <a:ea typeface="Times New Roman" charset="0"/>
                <a:cs typeface="Times New Roman" charset="0"/>
              </a:rPr>
              <a:t>Data</a:t>
            </a:r>
            <a:endParaRPr lang="en-US" sz="32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11" name="矩形 2"/>
              <p:cNvSpPr/>
              <p:nvPr/>
            </p:nvSpPr>
            <p:spPr>
              <a:xfrm>
                <a:off x="382015" y="835403"/>
                <a:ext cx="8480899" cy="5078313"/>
              </a:xfrm>
              <a:prstGeom prst="rect">
                <a:avLst/>
              </a:prstGeom>
            </p:spPr>
            <p:txBody>
              <a:bodyPr wrap="square">
                <a:spAutoFit/>
              </a:bodyPr>
              <a:lstStyle/>
              <a:p>
                <a:pPr marL="285750" indent="-285750">
                  <a:buFont typeface="Wingdings" charset="2"/>
                  <a:buChar char="q"/>
                </a:pPr>
                <a:r>
                  <a:rPr lang="en-US" dirty="0" smtClean="0">
                    <a:latin typeface="Times New Roman" charset="0"/>
                    <a:ea typeface="Times New Roman" charset="0"/>
                    <a:cs typeface="Times New Roman" charset="0"/>
                  </a:rPr>
                  <a:t>Time series prediction</a:t>
                </a:r>
              </a:p>
              <a:p>
                <a:pPr marL="285750" indent="-285750">
                  <a:buFont typeface="Wingdings" charset="2"/>
                  <a:buChar char="q"/>
                </a:pPr>
                <a:endParaRPr lang="en-US"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Classical modeling methodology consists of two steps: inference + prediction </a:t>
                </a:r>
              </a:p>
              <a:p>
                <a:pPr marL="742950" lvl="1" indent="-285750">
                  <a:buFont typeface="Wingdings" charset="2"/>
                  <a:buChar char="v"/>
                </a:pPr>
                <a:endParaRPr lang="en-US"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Data usually is not generated by a fixed data-generating scheme </a:t>
                </a:r>
              </a:p>
              <a:p>
                <a:pPr marL="742950" lvl="1" indent="-285750">
                  <a:buFont typeface="Wingdings" charset="2"/>
                  <a:buChar char="Ø"/>
                </a:pPr>
                <a:endParaRPr lang="en-US" altLang="zh-CN" sz="1600" dirty="0" smtClean="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Inference (at each time step) is not reliable in general (due to identifiability issues)</a:t>
                </a:r>
              </a:p>
              <a:p>
                <a:pPr marL="742950" lvl="1" indent="-285750">
                  <a:buFont typeface="Wingdings" charset="2"/>
                  <a:buChar char="Ø"/>
                </a:pPr>
                <a:endParaRPr lang="en-US" altLang="zh-CN" sz="1600" dirty="0" smtClean="0">
                  <a:latin typeface="Times New Roman" charset="0"/>
                  <a:ea typeface="Times New Roman" charset="0"/>
                  <a:cs typeface="Times New Roman" charset="0"/>
                </a:endParaRPr>
              </a:p>
              <a:p>
                <a:pPr marL="742950" lvl="1" indent="-285750">
                  <a:buFont typeface="Wingdings" charset="2"/>
                  <a:buChar char="Ø"/>
                </a:pPr>
                <a:r>
                  <a:rPr lang="en-US" sz="1600" dirty="0" smtClean="0">
                    <a:latin typeface="Times New Roman" charset="0"/>
                    <a:ea typeface="Times New Roman" charset="0"/>
                    <a:cs typeface="Times New Roman" charset="0"/>
                  </a:rPr>
                  <a:t>Our theoretical analysis guarantees the convergence of the algorithm under stationary data generating processes assumption</a:t>
                </a:r>
              </a:p>
              <a:p>
                <a:pPr marL="742950" lvl="1" indent="-285750">
                  <a:buFont typeface="Wingdings" charset="2"/>
                  <a:buChar char="Ø"/>
                </a:pPr>
                <a:endParaRPr lang="en-US" sz="1600" dirty="0" smtClean="0">
                  <a:latin typeface="Times New Roman" charset="0"/>
                  <a:ea typeface="Times New Roman" charset="0"/>
                  <a:cs typeface="Times New Roman" charset="0"/>
                </a:endParaRPr>
              </a:p>
              <a:p>
                <a:pPr marL="285750" indent="-285750">
                  <a:buFont typeface="Wingdings" charset="2"/>
                  <a:buChar char="q"/>
                </a:pPr>
                <a:r>
                  <a:rPr lang="en-US" dirty="0" smtClean="0">
                    <a:latin typeface="Times New Roman" charset="0"/>
                    <a:ea typeface="Times New Roman" charset="0"/>
                    <a:cs typeface="Times New Roman" charset="0"/>
                  </a:rPr>
                  <a:t>Kinetic prediction method </a:t>
                </a:r>
              </a:p>
              <a:p>
                <a:endParaRPr lang="en-US" sz="1600" dirty="0">
                  <a:latin typeface="Times New Roman" charset="0"/>
                  <a:ea typeface="Times New Roman" charset="0"/>
                  <a:cs typeface="Times New Roman" charset="0"/>
                </a:endParaRPr>
              </a:p>
              <a:p>
                <a:pPr marL="742950" lvl="1" indent="-285750">
                  <a:buFont typeface="Wingdings" charset="2"/>
                  <a:buChar char="v"/>
                </a:pPr>
                <a:r>
                  <a:rPr lang="en-US" sz="1600" dirty="0" smtClean="0">
                    <a:latin typeface="Times New Roman" charset="0"/>
                    <a:ea typeface="Times New Roman" charset="0"/>
                    <a:cs typeface="Times New Roman" charset="0"/>
                  </a:rPr>
                  <a:t>Used </a:t>
                </a:r>
                <a14:m>
                  <m:oMath xmlns:m="http://schemas.openxmlformats.org/officeDocument/2006/math">
                    <m:r>
                      <a:rPr lang="en-US" sz="1600" i="1">
                        <a:latin typeface="Cambria Math" charset="0"/>
                        <a:ea typeface="Times New Roman" charset="0"/>
                        <a:cs typeface="Times New Roman" charset="0"/>
                      </a:rPr>
                      <m:t>𝜀</m:t>
                    </m:r>
                  </m:oMath>
                </a14:m>
                <a:r>
                  <a:rPr lang="en-US" sz="1600" dirty="0">
                    <a:latin typeface="Times New Roman" charset="0"/>
                    <a:ea typeface="Times New Roman" charset="0"/>
                    <a:cs typeface="Times New Roman" charset="0"/>
                  </a:rPr>
                  <a:t>-covering </a:t>
                </a:r>
                <a:r>
                  <a:rPr lang="en-US" sz="1600" dirty="0" smtClean="0">
                    <a:latin typeface="Times New Roman" charset="0"/>
                    <a:ea typeface="Times New Roman" charset="0"/>
                    <a:cs typeface="Times New Roman" charset="0"/>
                  </a:rPr>
                  <a:t>for nonparametric model class, and </a:t>
                </a:r>
                <a:r>
                  <a:rPr lang="en-US" sz="1600" dirty="0">
                    <a:latin typeface="Times New Roman" charset="0"/>
                    <a:ea typeface="Times New Roman" charset="0"/>
                    <a:cs typeface="Times New Roman" charset="0"/>
                  </a:rPr>
                  <a:t>k</a:t>
                </a:r>
                <a:r>
                  <a:rPr lang="en-US" sz="1600" dirty="0" smtClean="0">
                    <a:latin typeface="Times New Roman" charset="0"/>
                    <a:ea typeface="Times New Roman" charset="0"/>
                    <a:cs typeface="Times New Roman" charset="0"/>
                  </a:rPr>
                  <a:t>inetic Bayes for parametric model class </a:t>
                </a:r>
              </a:p>
              <a:p>
                <a:pPr marL="742950" lvl="1" indent="-285750">
                  <a:buFont typeface="Wingdings" charset="2"/>
                  <a:buChar char="v"/>
                </a:pPr>
                <a:endParaRPr lang="en-US" sz="1600" dirty="0">
                  <a:latin typeface="Times New Roman" charset="0"/>
                  <a:ea typeface="Times New Roman" charset="0"/>
                  <a:cs typeface="Times New Roman" charset="0"/>
                </a:endParaRPr>
              </a:p>
              <a:p>
                <a:pPr marL="742950" lvl="1" indent="-285750">
                  <a:buFont typeface="Wingdings" charset="2"/>
                  <a:buChar char="v"/>
                </a:pPr>
                <a:r>
                  <a:rPr lang="en-US" sz="1600" dirty="0">
                    <a:latin typeface="Times New Roman" charset="0"/>
                    <a:ea typeface="Times New Roman" charset="0"/>
                    <a:cs typeface="Times New Roman" charset="0"/>
                  </a:rPr>
                  <a:t>Achieve optimal prediction under time-varying data-generating </a:t>
                </a:r>
                <a:r>
                  <a:rPr lang="en-US" sz="1600" dirty="0" smtClean="0">
                    <a:latin typeface="Times New Roman" charset="0"/>
                    <a:ea typeface="Times New Roman" charset="0"/>
                    <a:cs typeface="Times New Roman" charset="0"/>
                  </a:rPr>
                  <a:t>model</a:t>
                </a:r>
                <a:endParaRPr lang="en-US" sz="1600" dirty="0">
                  <a:latin typeface="Times New Roman" charset="0"/>
                  <a:ea typeface="Times New Roman" charset="0"/>
                  <a:cs typeface="Times New Roman" charset="0"/>
                </a:endParaRPr>
              </a:p>
              <a:p>
                <a:pPr marL="742950" lvl="1" indent="-285750">
                  <a:buFont typeface="Wingdings" charset="2"/>
                  <a:buChar char="v"/>
                </a:pPr>
                <a:endParaRPr lang="en-US" sz="1600" dirty="0" smtClean="0">
                  <a:latin typeface="Times New Roman" charset="0"/>
                  <a:ea typeface="Times New Roman" charset="0"/>
                  <a:cs typeface="Times New Roman" charset="0"/>
                </a:endParaRPr>
              </a:p>
              <a:p>
                <a:pPr marL="742950" lvl="1" indent="-285750">
                  <a:buFont typeface="Wingdings" charset="2"/>
                  <a:buChar char="v"/>
                </a:pPr>
                <a:endParaRPr lang="en-US" sz="1600" dirty="0" smtClean="0">
                  <a:latin typeface="Times New Roman" charset="0"/>
                  <a:ea typeface="Times New Roman" charset="0"/>
                  <a:cs typeface="Times New Roman" charset="0"/>
                </a:endParaRPr>
              </a:p>
              <a:p>
                <a:pPr marL="742950" lvl="1" indent="-285750">
                  <a:buFont typeface="Wingdings" charset="2"/>
                  <a:buChar char="Ø"/>
                </a:pPr>
                <a:endParaRPr lang="en-US" altLang="zh-CN" sz="1600" dirty="0" smtClean="0">
                  <a:latin typeface="Times New Roman" charset="0"/>
                  <a:ea typeface="Times New Roman" charset="0"/>
                  <a:cs typeface="Times New Roman" charset="0"/>
                </a:endParaRPr>
              </a:p>
            </p:txBody>
          </p:sp>
        </mc:Choice>
        <mc:Fallback xmlns="">
          <p:sp>
            <p:nvSpPr>
              <p:cNvPr id="11" name="矩形 2"/>
              <p:cNvSpPr>
                <a:spLocks noRot="1" noChangeAspect="1" noMove="1" noResize="1" noEditPoints="1" noAdjustHandles="1" noChangeArrowheads="1" noChangeShapeType="1" noTextEdit="1"/>
              </p:cNvSpPr>
              <p:nvPr/>
            </p:nvSpPr>
            <p:spPr>
              <a:xfrm>
                <a:off x="382015" y="835403"/>
                <a:ext cx="8480899" cy="5078313"/>
              </a:xfrm>
              <a:prstGeom prst="rect">
                <a:avLst/>
              </a:prstGeom>
              <a:blipFill rotWithShape="0">
                <a:blip r:embed="rId2"/>
                <a:stretch>
                  <a:fillRect l="-503" t="-600"/>
                </a:stretch>
              </a:blipFill>
            </p:spPr>
            <p:txBody>
              <a:bodyPr/>
              <a:lstStyle/>
              <a:p>
                <a:r>
                  <a:rPr lang="en-US">
                    <a:noFill/>
                  </a:rPr>
                  <a:t> </a:t>
                </a:r>
              </a:p>
            </p:txBody>
          </p:sp>
        </mc:Fallback>
      </mc:AlternateContent>
      <p:sp>
        <p:nvSpPr>
          <p:cNvPr id="12" name="Slide Number Placeholder 1"/>
          <p:cNvSpPr>
            <a:spLocks noGrp="1"/>
          </p:cNvSpPr>
          <p:nvPr>
            <p:ph type="sldNum" sz="quarter" idx="11"/>
          </p:nvPr>
        </p:nvSpPr>
        <p:spPr>
          <a:xfrm>
            <a:off x="6457950" y="6439475"/>
            <a:ext cx="2057400" cy="365125"/>
          </a:xfrm>
        </p:spPr>
        <p:txBody>
          <a:bodyPr/>
          <a:lstStyle/>
          <a:p>
            <a:pPr>
              <a:defRPr/>
            </a:pPr>
            <a:r>
              <a:rPr lang="en-US" dirty="0">
                <a:latin typeface="Tahoma" charset="0"/>
                <a:ea typeface="Tahoma" charset="0"/>
                <a:cs typeface="Tahoma" charset="0"/>
              </a:rPr>
              <a:t>5</a:t>
            </a:r>
          </a:p>
        </p:txBody>
      </p:sp>
    </p:spTree>
    <p:extLst>
      <p:ext uri="{BB962C8B-B14F-4D97-AF65-F5344CB8AC3E}">
        <p14:creationId xmlns:p14="http://schemas.microsoft.com/office/powerpoint/2010/main" val="1531362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3"/>
              </p:nvPr>
            </p:nvSpPr>
            <p:spPr>
              <a:xfrm>
                <a:off x="422982" y="870858"/>
                <a:ext cx="8305800" cy="1839685"/>
              </a:xfrm>
            </p:spPr>
            <p:txBody>
              <a:bodyPr>
                <a:normAutofit/>
              </a:bodyPr>
              <a:lstStyle/>
              <a:p>
                <a:pPr marL="0" indent="0">
                  <a:buNone/>
                </a:pPr>
                <a:r>
                  <a:rPr lang="en-US" b="1" i="1" dirty="0" smtClean="0">
                    <a:latin typeface="Times New Roman" charset="0"/>
                    <a:ea typeface="Times New Roman" charset="0"/>
                    <a:cs typeface="Times New Roman" charset="0"/>
                  </a:rPr>
                  <a:t>Data</a:t>
                </a:r>
                <a:r>
                  <a:rPr lang="en-US" dirty="0" smtClean="0">
                    <a:latin typeface="Times New Roman" charset="0"/>
                    <a:ea typeface="Times New Roman" charset="0"/>
                    <a:cs typeface="Times New Roman" charset="0"/>
                  </a:rPr>
                  <a:t>:  Time-varying </a:t>
                </a:r>
                <a:r>
                  <a:rPr lang="en-US" dirty="0" err="1">
                    <a:latin typeface="Times New Roman" charset="0"/>
                    <a:ea typeface="Times New Roman" charset="0"/>
                    <a:cs typeface="Times New Roman" charset="0"/>
                  </a:rPr>
                  <a:t>autoregression</a:t>
                </a:r>
                <a:r>
                  <a:rPr lang="en-US" dirty="0">
                    <a:latin typeface="Times New Roman" charset="0"/>
                    <a:ea typeface="Times New Roman" charset="0"/>
                    <a:cs typeface="Times New Roman" charset="0"/>
                  </a:rPr>
                  <a:t>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𝜃</m:t>
                        </m:r>
                      </m:e>
                      <m:sub>
                        <m:r>
                          <a:rPr lang="en-US" i="1">
                            <a:latin typeface="Cambria Math" charset="0"/>
                            <a:ea typeface="Times New Roman" charset="0"/>
                            <a:cs typeface="Times New Roman" charset="0"/>
                          </a:rPr>
                          <m:t>𝑡</m:t>
                        </m:r>
                      </m:sub>
                    </m:sSub>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𝑁</m:t>
                    </m:r>
                    <m:d>
                      <m:dPr>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0,1</m:t>
                        </m:r>
                      </m:e>
                    </m:d>
                  </m:oMath>
                </a14:m>
                <a:r>
                  <a:rPr lang="en-US" dirty="0" smtClean="0">
                    <a:latin typeface="Times New Roman" charset="0"/>
                    <a:ea typeface="Times New Roman" charset="0"/>
                    <a:cs typeface="Times New Roman" charset="0"/>
                  </a:rPr>
                  <a:t> </a:t>
                </a:r>
                <a:r>
                  <a:rPr lang="en-US" dirty="0">
                    <a:latin typeface="Times New Roman" charset="0"/>
                    <a:ea typeface="Times New Roman" charset="0"/>
                    <a:cs typeface="Times New Roman" charset="0"/>
                  </a:rPr>
                  <a:t>with parameter space</a:t>
                </a:r>
                <a14:m>
                  <m:oMath xmlns:m="http://schemas.openxmlformats.org/officeDocument/2006/math">
                    <m:r>
                      <a:rPr lang="en-US" i="1">
                        <a:latin typeface="Cambria Math" charset="0"/>
                        <a:ea typeface="Times New Roman" charset="0"/>
                        <a:cs typeface="Times New Roman" charset="0"/>
                      </a:rPr>
                      <m:t> </m:t>
                    </m:r>
                    <m:d>
                      <m:dPr>
                        <m:begChr m:val="["/>
                        <m:endChr m:val="]"/>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–1,1</m:t>
                        </m:r>
                      </m:e>
                    </m:d>
                  </m:oMath>
                </a14:m>
                <a:endParaRPr lang="en-US" dirty="0" smtClean="0">
                  <a:latin typeface="Times New Roman" charset="0"/>
                  <a:ea typeface="Times New Roman" charset="0"/>
                  <a:cs typeface="Times New Roman" charset="0"/>
                </a:endParaRPr>
              </a:p>
              <a:p>
                <a:pPr lvl="1">
                  <a:buFont typeface="Wingdings" charset="2"/>
                  <a:buChar char="Ø"/>
                </a:pPr>
                <a:r>
                  <a:rPr lang="en-US" dirty="0" smtClean="0">
                    <a:latin typeface="Times New Roman" charset="0"/>
                    <a:ea typeface="Times New Roman" charset="0"/>
                    <a:cs typeface="Times New Roman" charset="0"/>
                  </a:rPr>
                  <a:t>Segment 1: a </a:t>
                </a:r>
                <a:r>
                  <a:rPr lang="en-US" dirty="0">
                    <a:latin typeface="Times New Roman" charset="0"/>
                    <a:ea typeface="Times New Roman" charset="0"/>
                    <a:cs typeface="Times New Roman" charset="0"/>
                  </a:rPr>
                  <a:t>linear </a:t>
                </a:r>
                <a:r>
                  <a:rPr lang="en-US" dirty="0" smtClean="0">
                    <a:latin typeface="Times New Roman" charset="0"/>
                    <a:ea typeface="Times New Roman" charset="0"/>
                    <a:cs typeface="Times New Roman" charset="0"/>
                  </a:rPr>
                  <a:t>trend</a:t>
                </a:r>
              </a:p>
              <a:p>
                <a:pPr lvl="1">
                  <a:buFont typeface="Wingdings" charset="2"/>
                  <a:buChar char="Ø"/>
                </a:pPr>
                <a:r>
                  <a:rPr lang="en-US" dirty="0" smtClean="0">
                    <a:latin typeface="Times New Roman" charset="0"/>
                    <a:ea typeface="Times New Roman" charset="0"/>
                    <a:cs typeface="Times New Roman" charset="0"/>
                  </a:rPr>
                  <a:t>Segment 2: a constant</a:t>
                </a:r>
                <a:r>
                  <a:rPr lang="en-US" dirty="0">
                    <a:latin typeface="Times New Roman" charset="0"/>
                    <a:ea typeface="Times New Roman" charset="0"/>
                    <a:cs typeface="Times New Roman" charset="0"/>
                  </a:rPr>
                  <a:t> </a:t>
                </a:r>
                <a:endParaRPr lang="en-US" dirty="0" smtClean="0">
                  <a:latin typeface="Times New Roman" charset="0"/>
                  <a:ea typeface="Times New Roman" charset="0"/>
                  <a:cs typeface="Times New Roman" charset="0"/>
                </a:endParaRPr>
              </a:p>
              <a:p>
                <a:pPr lvl="1">
                  <a:buFont typeface="Wingdings" charset="2"/>
                  <a:buChar char="Ø"/>
                </a:pPr>
                <a:r>
                  <a:rPr lang="en-US" dirty="0" smtClean="0">
                    <a:latin typeface="Times New Roman" charset="0"/>
                    <a:ea typeface="Times New Roman" charset="0"/>
                    <a:cs typeface="Times New Roman" charset="0"/>
                  </a:rPr>
                  <a:t>We </a:t>
                </a:r>
                <a:r>
                  <a:rPr lang="en-US" dirty="0">
                    <a:latin typeface="Times New Roman" charset="0"/>
                    <a:ea typeface="Times New Roman" charset="0"/>
                    <a:cs typeface="Times New Roman" charset="0"/>
                  </a:rPr>
                  <a:t>use the commonly used square score </a:t>
                </a:r>
                <a14:m>
                  <m:oMath xmlns:m="http://schemas.openxmlformats.org/officeDocument/2006/math">
                    <m:r>
                      <a:rPr lang="en-US" i="1">
                        <a:latin typeface="Cambria Math" charset="0"/>
                        <a:ea typeface="Times New Roman" charset="0"/>
                        <a:cs typeface="Times New Roman" charset="0"/>
                      </a:rPr>
                      <m:t>𝑠</m:t>
                    </m:r>
                    <m:d>
                      <m:dPr>
                        <m:ctrlPr>
                          <a:rPr lang="en-US" i="1">
                            <a:latin typeface="Cambria Math" panose="02040503050406030204" pitchFamily="18" charset="0"/>
                            <a:ea typeface="Times New Roman" charset="0"/>
                            <a:cs typeface="Times New Roman" charset="0"/>
                          </a:rPr>
                        </m:ctrlPr>
                      </m:dPr>
                      <m:e>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𝑓</m:t>
                            </m:r>
                          </m:e>
                          <m:sub>
                            <m:sSub>
                              <m:sSubPr>
                                <m:ctrlPr>
                                  <a:rPr lang="en-US" i="1">
                                    <a:latin typeface="Cambria Math" panose="02040503050406030204" pitchFamily="18" charset="0"/>
                                    <a:ea typeface="Times New Roman" charset="0"/>
                                    <a:cs typeface="Times New Roman" charset="0"/>
                                  </a:rPr>
                                </m:ctrlPr>
                              </m:sSubPr>
                              <m:e>
                                <m:acc>
                                  <m:accPr>
                                    <m:chr m:val="̂"/>
                                    <m:ctrlPr>
                                      <a:rPr lang="en-US" i="1">
                                        <a:latin typeface="Cambria Math" panose="02040503050406030204" pitchFamily="18" charset="0"/>
                                        <a:ea typeface="Times New Roman" charset="0"/>
                                        <a:cs typeface="Times New Roman" charset="0"/>
                                      </a:rPr>
                                    </m:ctrlPr>
                                  </m:accPr>
                                  <m:e>
                                    <m:r>
                                      <a:rPr lang="en-US" i="1">
                                        <a:latin typeface="Cambria Math" charset="0"/>
                                        <a:ea typeface="Times New Roman" charset="0"/>
                                        <a:cs typeface="Times New Roman" charset="0"/>
                                      </a:rPr>
                                      <m:t>𝜃</m:t>
                                    </m:r>
                                  </m:e>
                                </m:acc>
                              </m:e>
                              <m:sub>
                                <m:r>
                                  <a:rPr lang="en-US" i="1">
                                    <a:latin typeface="Cambria Math" charset="0"/>
                                    <a:ea typeface="Times New Roman" charset="0"/>
                                    <a:cs typeface="Times New Roman" charset="0"/>
                                  </a:rPr>
                                  <m:t>𝑡</m:t>
                                </m:r>
                              </m:sub>
                            </m:sSub>
                          </m:sub>
                        </m:sSub>
                        <m:r>
                          <a:rPr lang="en-US" i="1">
                            <a:latin typeface="Cambria Math" charset="0"/>
                            <a:ea typeface="Times New Roman" charset="0"/>
                            <a:cs typeface="Times New Roman" charset="0"/>
                          </a:rPr>
                          <m:t>, </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sub>
                        </m:sSub>
                      </m:e>
                    </m:d>
                    <m:r>
                      <a:rPr lang="en-US" i="1">
                        <a:latin typeface="Cambria Math" charset="0"/>
                        <a:ea typeface="Times New Roman" charset="0"/>
                        <a:cs typeface="Times New Roman" charset="0"/>
                      </a:rPr>
                      <m:t>=</m:t>
                    </m:r>
                    <m:sSup>
                      <m:sSupPr>
                        <m:ctrlPr>
                          <a:rPr lang="en-US" i="1">
                            <a:latin typeface="Cambria Math" panose="02040503050406030204" pitchFamily="18" charset="0"/>
                            <a:ea typeface="Times New Roman" charset="0"/>
                            <a:cs typeface="Times New Roman" charset="0"/>
                          </a:rPr>
                        </m:ctrlPr>
                      </m:sSupPr>
                      <m:e>
                        <m:d>
                          <m:dPr>
                            <m:ctrlPr>
                              <a:rPr lang="en-US" i="1">
                                <a:latin typeface="Cambria Math" panose="02040503050406030204" pitchFamily="18" charset="0"/>
                                <a:ea typeface="Times New Roman" charset="0"/>
                                <a:cs typeface="Times New Roman" charset="0"/>
                              </a:rPr>
                            </m:ctrlPr>
                          </m:dPr>
                          <m:e>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acc>
                                  <m:accPr>
                                    <m:chr m:val="̂"/>
                                    <m:ctrlPr>
                                      <a:rPr lang="en-US" i="1">
                                        <a:latin typeface="Cambria Math" panose="02040503050406030204" pitchFamily="18" charset="0"/>
                                        <a:ea typeface="Times New Roman" charset="0"/>
                                        <a:cs typeface="Times New Roman" charset="0"/>
                                      </a:rPr>
                                    </m:ctrlPr>
                                  </m:accPr>
                                  <m:e>
                                    <m:r>
                                      <a:rPr lang="en-US" i="1">
                                        <a:latin typeface="Cambria Math" charset="0"/>
                                        <a:ea typeface="Times New Roman" charset="0"/>
                                        <a:cs typeface="Times New Roman" charset="0"/>
                                      </a:rPr>
                                      <m:t>𝜃</m:t>
                                    </m:r>
                                  </m:e>
                                </m:acc>
                              </m:e>
                              <m:sub>
                                <m:r>
                                  <a:rPr lang="en-US" i="1">
                                    <a:latin typeface="Cambria Math" charset="0"/>
                                    <a:ea typeface="Times New Roman" charset="0"/>
                                    <a:cs typeface="Times New Roman" charset="0"/>
                                  </a:rPr>
                                  <m:t>𝑡</m:t>
                                </m:r>
                              </m:sub>
                            </m:sSub>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e>
                        </m:d>
                      </m:e>
                      <m:sup>
                        <m:r>
                          <a:rPr lang="en-US" i="1">
                            <a:latin typeface="Cambria Math" charset="0"/>
                            <a:ea typeface="Times New Roman" charset="0"/>
                            <a:cs typeface="Times New Roman" charset="0"/>
                          </a:rPr>
                          <m:t>2</m:t>
                        </m:r>
                      </m:sup>
                    </m:sSup>
                  </m:oMath>
                </a14:m>
                <a:r>
                  <a:rPr lang="en-US" dirty="0" smtClean="0">
                    <a:effectLst/>
                    <a:latin typeface="Times New Roman" charset="0"/>
                    <a:ea typeface="Times New Roman" charset="0"/>
                    <a:cs typeface="Times New Roman" charset="0"/>
                  </a:rPr>
                  <a:t> </a:t>
                </a:r>
              </a:p>
              <a:p>
                <a:pPr marL="0" indent="0">
                  <a:buNone/>
                </a:pPr>
                <a:r>
                  <a:rPr lang="en-US" sz="1600" dirty="0" smtClean="0">
                    <a:effectLst/>
                    <a:latin typeface="Times New Roman" charset="0"/>
                    <a:ea typeface="Times New Roman" charset="0"/>
                    <a:cs typeface="Times New Roman" charset="0"/>
                  </a:rPr>
                  <a:t> </a:t>
                </a:r>
                <a:endParaRPr lang="en-US" sz="1600" dirty="0">
                  <a:latin typeface="Times New Roman" charset="0"/>
                  <a:ea typeface="Times New Roman" charset="0"/>
                  <a:cs typeface="Times New Roman" charset="0"/>
                </a:endParaRPr>
              </a:p>
            </p:txBody>
          </p:sp>
        </mc:Choice>
        <mc:Fallback xmlns="">
          <p:sp>
            <p:nvSpPr>
              <p:cNvPr id="2" name="Content Placeholder 1"/>
              <p:cNvSpPr>
                <a:spLocks noGrp="1" noRot="1" noChangeAspect="1" noMove="1" noResize="1" noEditPoints="1" noAdjustHandles="1" noChangeArrowheads="1" noChangeShapeType="1" noTextEdit="1"/>
              </p:cNvSpPr>
              <p:nvPr>
                <p:ph sz="quarter" idx="13"/>
              </p:nvPr>
            </p:nvSpPr>
            <p:spPr>
              <a:xfrm>
                <a:off x="422982" y="870858"/>
                <a:ext cx="8305800" cy="1839685"/>
              </a:xfrm>
              <a:blipFill rotWithShape="0">
                <a:blip r:embed="rId2"/>
                <a:stretch>
                  <a:fillRect l="-587" t="-20530"/>
                </a:stretch>
              </a:blipFill>
            </p:spPr>
            <p:txBody>
              <a:bodyPr/>
              <a:lstStyle/>
              <a:p>
                <a:r>
                  <a:rPr lang="en-US">
                    <a:noFill/>
                  </a:rPr>
                  <a:t> </a:t>
                </a:r>
              </a:p>
            </p:txBody>
          </p:sp>
        </mc:Fallback>
      </mc:AlternateContent>
      <p:sp>
        <p:nvSpPr>
          <p:cNvPr id="3" name="Title 2"/>
          <p:cNvSpPr>
            <a:spLocks noGrp="1"/>
          </p:cNvSpPr>
          <p:nvPr>
            <p:ph type="ctrTitle"/>
          </p:nvPr>
        </p:nvSpPr>
        <p:spPr/>
        <p:txBody>
          <a:bodyPr>
            <a:noAutofit/>
          </a:bodyPr>
          <a:lstStyle/>
          <a:p>
            <a:r>
              <a:rPr lang="en-US" sz="2800" dirty="0">
                <a:latin typeface="Times New Roman" charset="0"/>
                <a:ea typeface="Times New Roman" charset="0"/>
                <a:cs typeface="Times New Roman" charset="0"/>
              </a:rPr>
              <a:t>Synthetic Data </a:t>
            </a:r>
            <a:r>
              <a:rPr lang="en-US" sz="2800" dirty="0" smtClean="0">
                <a:latin typeface="Times New Roman" charset="0"/>
                <a:ea typeface="Times New Roman" charset="0"/>
                <a:cs typeface="Times New Roman" charset="0"/>
              </a:rPr>
              <a:t>Experiments – Dependent Data </a:t>
            </a:r>
            <a:endParaRPr lang="en-US" sz="2800" dirty="0">
              <a:latin typeface="Times New Roman" charset="0"/>
              <a:ea typeface="Times New Roman" charset="0"/>
              <a:cs typeface="Times New Roman" charset="0"/>
            </a:endParaRPr>
          </a:p>
        </p:txBody>
      </p:sp>
      <p:pic>
        <p:nvPicPr>
          <p:cNvPr id="6" name="Picture 5" descr="../../Semiparametric%20prediction/code/fig_synthetic_AR_data.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810" y="2849670"/>
            <a:ext cx="7539038" cy="3263583"/>
          </a:xfrm>
          <a:prstGeom prst="rect">
            <a:avLst/>
          </a:prstGeom>
          <a:noFill/>
          <a:ln>
            <a:noFill/>
          </a:ln>
        </p:spPr>
      </p:pic>
      <p:sp>
        <p:nvSpPr>
          <p:cNvPr id="4" name="TextBox 3"/>
          <p:cNvSpPr txBox="1"/>
          <p:nvPr/>
        </p:nvSpPr>
        <p:spPr>
          <a:xfrm>
            <a:off x="914401" y="6040008"/>
            <a:ext cx="7727296" cy="369332"/>
          </a:xfrm>
          <a:prstGeom prst="rect">
            <a:avLst/>
          </a:prstGeom>
          <a:noFill/>
        </p:spPr>
        <p:txBody>
          <a:bodyPr wrap="square" rtlCol="0">
            <a:spAutoFit/>
          </a:bodyPr>
          <a:lstStyle/>
          <a:p>
            <a:r>
              <a:rPr lang="en-US" i="1" dirty="0" smtClean="0"/>
              <a:t>Figure: (a</a:t>
            </a:r>
            <a:r>
              <a:rPr lang="en-US" i="1" dirty="0"/>
              <a:t>) true parameters and (b) observations at each time step</a:t>
            </a:r>
            <a:r>
              <a:rPr lang="en-US" dirty="0"/>
              <a:t> </a:t>
            </a:r>
          </a:p>
        </p:txBody>
      </p:sp>
      <p:sp>
        <p:nvSpPr>
          <p:cNvPr id="7" name="TextBox 6"/>
          <p:cNvSpPr txBox="1"/>
          <p:nvPr/>
        </p:nvSpPr>
        <p:spPr>
          <a:xfrm>
            <a:off x="3993269" y="2742307"/>
            <a:ext cx="522514" cy="369332"/>
          </a:xfrm>
          <a:prstGeom prst="rect">
            <a:avLst/>
          </a:prstGeom>
          <a:noFill/>
        </p:spPr>
        <p:txBody>
          <a:bodyPr wrap="square" rtlCol="0">
            <a:spAutoFit/>
          </a:bodyPr>
          <a:lstStyle/>
          <a:p>
            <a:r>
              <a:rPr lang="en-US"/>
              <a:t>(a)</a:t>
            </a:r>
          </a:p>
        </p:txBody>
      </p:sp>
      <p:sp>
        <p:nvSpPr>
          <p:cNvPr id="8" name="TextBox 7"/>
          <p:cNvSpPr txBox="1"/>
          <p:nvPr/>
        </p:nvSpPr>
        <p:spPr>
          <a:xfrm>
            <a:off x="3993269" y="4310242"/>
            <a:ext cx="522514" cy="369332"/>
          </a:xfrm>
          <a:prstGeom prst="rect">
            <a:avLst/>
          </a:prstGeom>
          <a:noFill/>
        </p:spPr>
        <p:txBody>
          <a:bodyPr wrap="square" rtlCol="0">
            <a:spAutoFit/>
          </a:bodyPr>
          <a:lstStyle/>
          <a:p>
            <a:r>
              <a:rPr lang="en-US" dirty="0" smtClean="0"/>
              <a:t>(b)</a:t>
            </a:r>
            <a:endParaRPr lang="en-US" dirty="0"/>
          </a:p>
        </p:txBody>
      </p:sp>
    </p:spTree>
    <p:extLst>
      <p:ext uri="{BB962C8B-B14F-4D97-AF65-F5344CB8AC3E}">
        <p14:creationId xmlns:p14="http://schemas.microsoft.com/office/powerpoint/2010/main" val="1524373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3"/>
              </p:nvPr>
            </p:nvSpPr>
            <p:spPr>
              <a:xfrm>
                <a:off x="422982" y="870859"/>
                <a:ext cx="8305800" cy="672846"/>
              </a:xfrm>
            </p:spPr>
            <p:txBody>
              <a:bodyPr/>
              <a:lstStyle/>
              <a:p>
                <a:pPr marL="0" indent="0">
                  <a:buNone/>
                </a:pPr>
                <a:r>
                  <a:rPr lang="en-US" b="1" i="1" dirty="0" smtClean="0">
                    <a:latin typeface="Times New Roman" charset="0"/>
                    <a:ea typeface="Times New Roman" charset="0"/>
                    <a:cs typeface="Times New Roman" charset="0"/>
                  </a:rPr>
                  <a:t>Data</a:t>
                </a:r>
                <a:r>
                  <a:rPr lang="en-US" dirty="0" smtClean="0">
                    <a:latin typeface="Times New Roman" charset="0"/>
                    <a:ea typeface="Times New Roman" charset="0"/>
                    <a:cs typeface="Times New Roman" charset="0"/>
                  </a:rPr>
                  <a:t>:  Time-varying </a:t>
                </a:r>
                <a:r>
                  <a:rPr lang="en-US" dirty="0" err="1">
                    <a:latin typeface="Times New Roman" charset="0"/>
                    <a:ea typeface="Times New Roman" charset="0"/>
                    <a:cs typeface="Times New Roman" charset="0"/>
                  </a:rPr>
                  <a:t>autoregression</a:t>
                </a:r>
                <a:r>
                  <a:rPr lang="en-US" dirty="0">
                    <a:latin typeface="Times New Roman" charset="0"/>
                    <a:ea typeface="Times New Roman" charset="0"/>
                    <a:cs typeface="Times New Roman" charset="0"/>
                  </a:rPr>
                  <a:t> </a:t>
                </a:r>
                <a14:m>
                  <m:oMath xmlns:m="http://schemas.openxmlformats.org/officeDocument/2006/math">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sub>
                    </m:sSub>
                    <m:r>
                      <a:rPr lang="en-US" i="1">
                        <a:latin typeface="Cambria Math" charset="0"/>
                        <a:ea typeface="Times New Roman" charset="0"/>
                        <a:cs typeface="Times New Roman" charset="0"/>
                      </a:rPr>
                      <m:t>∼</m:t>
                    </m:r>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𝜃</m:t>
                        </m:r>
                      </m:e>
                      <m:sub>
                        <m:r>
                          <a:rPr lang="en-US" i="1">
                            <a:latin typeface="Cambria Math" charset="0"/>
                            <a:ea typeface="Times New Roman" charset="0"/>
                            <a:cs typeface="Times New Roman" charset="0"/>
                          </a:rPr>
                          <m:t>𝑡</m:t>
                        </m:r>
                      </m:sub>
                    </m:sSub>
                    <m:sSub>
                      <m:sSubPr>
                        <m:ctrlPr>
                          <a:rPr lang="en-US" i="1">
                            <a:latin typeface="Cambria Math" panose="02040503050406030204" pitchFamily="18" charset="0"/>
                            <a:ea typeface="Times New Roman" charset="0"/>
                            <a:cs typeface="Times New Roman" charset="0"/>
                          </a:rPr>
                        </m:ctrlPr>
                      </m:sSubPr>
                      <m:e>
                        <m:r>
                          <a:rPr lang="en-US" i="1">
                            <a:latin typeface="Cambria Math" charset="0"/>
                            <a:ea typeface="Times New Roman" charset="0"/>
                            <a:cs typeface="Times New Roman" charset="0"/>
                          </a:rPr>
                          <m:t>𝑌</m:t>
                        </m:r>
                      </m:e>
                      <m:sub>
                        <m:r>
                          <a:rPr lang="en-US" i="1">
                            <a:latin typeface="Cambria Math" charset="0"/>
                            <a:ea typeface="Times New Roman" charset="0"/>
                            <a:cs typeface="Times New Roman" charset="0"/>
                          </a:rPr>
                          <m:t>𝑡</m:t>
                        </m:r>
                        <m:r>
                          <a:rPr lang="en-US" i="1">
                            <a:latin typeface="Cambria Math" charset="0"/>
                            <a:ea typeface="Times New Roman" charset="0"/>
                            <a:cs typeface="Times New Roman" charset="0"/>
                          </a:rPr>
                          <m:t>−1</m:t>
                        </m:r>
                      </m:sub>
                    </m:sSub>
                    <m:r>
                      <a:rPr lang="en-US" i="1">
                        <a:latin typeface="Cambria Math" charset="0"/>
                        <a:ea typeface="Times New Roman" charset="0"/>
                        <a:cs typeface="Times New Roman" charset="0"/>
                      </a:rPr>
                      <m:t>+ </m:t>
                    </m:r>
                    <m:r>
                      <a:rPr lang="en-US" i="1">
                        <a:latin typeface="Cambria Math" charset="0"/>
                        <a:ea typeface="Times New Roman" charset="0"/>
                        <a:cs typeface="Times New Roman" charset="0"/>
                      </a:rPr>
                      <m:t>𝑁</m:t>
                    </m:r>
                    <m:d>
                      <m:dPr>
                        <m:ctrlPr>
                          <a:rPr lang="en-US" i="1">
                            <a:latin typeface="Cambria Math" panose="02040503050406030204" pitchFamily="18" charset="0"/>
                            <a:ea typeface="Times New Roman" charset="0"/>
                            <a:cs typeface="Times New Roman" charset="0"/>
                          </a:rPr>
                        </m:ctrlPr>
                      </m:dPr>
                      <m:e>
                        <m:r>
                          <a:rPr lang="en-US" i="1">
                            <a:latin typeface="Cambria Math" charset="0"/>
                            <a:ea typeface="Times New Roman" charset="0"/>
                            <a:cs typeface="Times New Roman" charset="0"/>
                          </a:rPr>
                          <m:t>0,1</m:t>
                        </m:r>
                      </m:e>
                    </m:d>
                  </m:oMath>
                </a14:m>
                <a:endParaRPr lang="en-US" dirty="0">
                  <a:latin typeface="Times New Roman" charset="0"/>
                  <a:ea typeface="Times New Roman" charset="0"/>
                  <a:cs typeface="Times New Roman" charset="0"/>
                </a:endParaRPr>
              </a:p>
            </p:txBody>
          </p:sp>
        </mc:Choice>
        <mc:Fallback xmlns="">
          <p:sp>
            <p:nvSpPr>
              <p:cNvPr id="2" name="Content Placeholder 1"/>
              <p:cNvSpPr>
                <a:spLocks noGrp="1" noRot="1" noChangeAspect="1" noMove="1" noResize="1" noEditPoints="1" noAdjustHandles="1" noChangeArrowheads="1" noChangeShapeType="1" noTextEdit="1"/>
              </p:cNvSpPr>
              <p:nvPr>
                <p:ph sz="quarter" idx="13"/>
              </p:nvPr>
            </p:nvSpPr>
            <p:spPr>
              <a:xfrm>
                <a:off x="422982" y="870859"/>
                <a:ext cx="8305800" cy="672846"/>
              </a:xfrm>
              <a:blipFill rotWithShape="0">
                <a:blip r:embed="rId4"/>
                <a:stretch>
                  <a:fillRect l="-587" t="-56364" b="-19091"/>
                </a:stretch>
              </a:blipFill>
            </p:spPr>
            <p:txBody>
              <a:bodyPr/>
              <a:lstStyle/>
              <a:p>
                <a:r>
                  <a:rPr lang="en-US">
                    <a:noFill/>
                  </a:rPr>
                  <a:t> </a:t>
                </a:r>
              </a:p>
            </p:txBody>
          </p:sp>
        </mc:Fallback>
      </mc:AlternateContent>
      <p:sp>
        <p:nvSpPr>
          <p:cNvPr id="3" name="Title 2"/>
          <p:cNvSpPr>
            <a:spLocks noGrp="1"/>
          </p:cNvSpPr>
          <p:nvPr>
            <p:ph type="ctrTitle"/>
          </p:nvPr>
        </p:nvSpPr>
        <p:spPr/>
        <p:txBody>
          <a:bodyPr>
            <a:normAutofit/>
          </a:bodyPr>
          <a:lstStyle/>
          <a:p>
            <a:r>
              <a:rPr lang="en-US" sz="2800" dirty="0">
                <a:latin typeface="Times New Roman" charset="0"/>
                <a:ea typeface="Times New Roman" charset="0"/>
                <a:cs typeface="Times New Roman" charset="0"/>
              </a:rPr>
              <a:t>Synthetic Data Experiments – Dependent Data </a:t>
            </a:r>
            <a:endParaRPr lang="en-US" sz="2800" dirty="0">
              <a:solidFill>
                <a:srgbClr val="FF0000"/>
              </a:solidFill>
            </a:endParaRPr>
          </a:p>
        </p:txBody>
      </p:sp>
    </p:spTree>
    <p:extLst>
      <p:ext uri="{BB962C8B-B14F-4D97-AF65-F5344CB8AC3E}">
        <p14:creationId xmlns:p14="http://schemas.microsoft.com/office/powerpoint/2010/main" val="659791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3331</TotalTime>
  <Words>1675</Words>
  <Application>Microsoft Office PowerPoint</Application>
  <PresentationFormat>全屏显示(4:3)</PresentationFormat>
  <Paragraphs>264</Paragraphs>
  <Slides>23</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굴림</vt:lpstr>
      <vt:lpstr>DengXian</vt:lpstr>
      <vt:lpstr>Arial</vt:lpstr>
      <vt:lpstr>Calibri</vt:lpstr>
      <vt:lpstr>Calibri Light</vt:lpstr>
      <vt:lpstr>Cambria Math</vt:lpstr>
      <vt:lpstr>Tahoma</vt:lpstr>
      <vt:lpstr>Times New Roman</vt:lpstr>
      <vt:lpstr>Wingdings</vt:lpstr>
      <vt:lpstr>Office Theme</vt:lpstr>
      <vt:lpstr>PowerPoint 演示文稿</vt:lpstr>
      <vt:lpstr> </vt:lpstr>
      <vt:lpstr> </vt:lpstr>
      <vt:lpstr> </vt:lpstr>
      <vt:lpstr>Sequential Inference Framework</vt:lpstr>
      <vt:lpstr>Sequential Inference Framework</vt:lpstr>
      <vt:lpstr>Optimal Prediction of Data</vt:lpstr>
      <vt:lpstr>Synthetic Data Experiments – Dependent Data </vt:lpstr>
      <vt:lpstr>Synthetic Data Experiments – Dependent Data </vt:lpstr>
      <vt:lpstr> </vt:lpstr>
      <vt:lpstr> </vt:lpstr>
      <vt:lpstr> </vt:lpstr>
      <vt:lpstr> </vt:lpstr>
      <vt:lpstr>PowerPoint 演示文稿</vt:lpstr>
      <vt:lpstr> </vt:lpstr>
      <vt:lpstr> </vt:lpstr>
      <vt:lpstr> </vt:lpstr>
      <vt:lpstr> </vt:lpstr>
      <vt:lpstr>Sequential Inference Framework (Backup slide)</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mnoshad@gmail.com</dc:creator>
  <cp:lastModifiedBy>Administrator</cp:lastModifiedBy>
  <cp:revision>364</cp:revision>
  <cp:lastPrinted>2016-03-31T10:42:14Z</cp:lastPrinted>
  <dcterms:created xsi:type="dcterms:W3CDTF">2016-03-20T00:18:58Z</dcterms:created>
  <dcterms:modified xsi:type="dcterms:W3CDTF">2018-03-31T04:45:58Z</dcterms:modified>
</cp:coreProperties>
</file>